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5" r:id="rId10"/>
    <p:sldId id="263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4" r:id="rId29"/>
    <p:sldId id="283" r:id="rId30"/>
    <p:sldId id="286" r:id="rId31"/>
    <p:sldId id="285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6E7"/>
    <a:srgbClr val="87B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63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9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1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6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1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4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7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1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wning-store-shop-retail-business-2683099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router-network-traffic-flow-29825/" TargetMode="External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hyperlink" Target="https://pixabay.com/en/router-network-traffic-flow-29825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pixabay.com/en/router-network-traffic-flow-29825/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router-network-traffic-flow-29825/" TargetMode="Externa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house-clip-art-modern-palm-trees-278601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B8FFF-0E7C-4282-B070-E79D38009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0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C388A3-D285-410D-BA86-176D5F50B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ko-KR" altLang="en-US" sz="4000"/>
              <a:t>보안관제사가 되기 위한 기본 지식</a:t>
            </a:r>
            <a:r>
              <a:rPr lang="en-US" altLang="ko-KR" sz="4000"/>
              <a:t>?</a:t>
            </a:r>
            <a:endParaRPr lang="ko-KR" altLang="en-US" sz="40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7B11C1-4599-447E-8993-DBFDA7A73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202074004 </a:t>
            </a:r>
            <a:r>
              <a:rPr lang="ko-KR" altLang="en-US" sz="2000" dirty="0"/>
              <a:t>김민규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11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FE6233A8-F1CE-4892-B9C7-5174871D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480397"/>
            <a:ext cx="6096000" cy="3143250"/>
          </a:xfrm>
          <a:prstGeom prst="rect">
            <a:avLst/>
          </a:prstGeom>
        </p:spPr>
      </p:pic>
      <p:pic>
        <p:nvPicPr>
          <p:cNvPr id="10" name="그림 9" descr="생각하는 남성 기업인">
            <a:extLst>
              <a:ext uri="{FF2B5EF4-FFF2-40B4-BE49-F238E27FC236}">
                <a16:creationId xmlns:a16="http://schemas.microsoft.com/office/drawing/2014/main" id="{4626F90E-9976-417D-A1AF-C77360B97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86" y="4078941"/>
            <a:ext cx="909719" cy="271630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94452A-97E6-4905-86BB-0A1D986CAE0F}"/>
              </a:ext>
            </a:extLst>
          </p:cNvPr>
          <p:cNvCxnSpPr/>
          <p:nvPr/>
        </p:nvCxnSpPr>
        <p:spPr>
          <a:xfrm flipV="1">
            <a:off x="3128682" y="3254188"/>
            <a:ext cx="2115671" cy="1658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8AB7EB-9677-4DE3-979A-6A12A6A0D830}"/>
              </a:ext>
            </a:extLst>
          </p:cNvPr>
          <p:cNvSpPr txBox="1"/>
          <p:nvPr/>
        </p:nvSpPr>
        <p:spPr>
          <a:xfrm>
            <a:off x="3774141" y="4499845"/>
            <a:ext cx="255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흠</a:t>
            </a:r>
            <a:r>
              <a:rPr lang="en-US" altLang="ko-KR" dirty="0"/>
              <a:t>.. </a:t>
            </a:r>
            <a:r>
              <a:rPr lang="ko-KR" altLang="en-US" dirty="0"/>
              <a:t>난 지금 </a:t>
            </a:r>
            <a:r>
              <a:rPr lang="en-US" altLang="ko-KR" dirty="0"/>
              <a:t>***</a:t>
            </a:r>
            <a:r>
              <a:rPr lang="ko-KR" altLang="en-US" dirty="0"/>
              <a:t>에 관한 정보가 필요해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4B50B2-8568-41F5-9A26-D51D573C5AB4}"/>
              </a:ext>
            </a:extLst>
          </p:cNvPr>
          <p:cNvCxnSpPr/>
          <p:nvPr/>
        </p:nvCxnSpPr>
        <p:spPr>
          <a:xfrm flipH="1">
            <a:off x="2720105" y="2510118"/>
            <a:ext cx="2084977" cy="1568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307AD2-45A3-49AE-AF25-6D92B9AAD014}"/>
              </a:ext>
            </a:extLst>
          </p:cNvPr>
          <p:cNvSpPr txBox="1"/>
          <p:nvPr/>
        </p:nvSpPr>
        <p:spPr>
          <a:xfrm>
            <a:off x="654424" y="2881798"/>
            <a:ext cx="296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***</a:t>
            </a:r>
            <a:r>
              <a:rPr lang="ko-KR" altLang="en-US" dirty="0"/>
              <a:t>에 관한 정보를 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3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64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3325472" y="1998925"/>
            <a:ext cx="5818527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네트워크 보안</a:t>
            </a:r>
            <a:endParaRPr lang="en-US" altLang="ko-KR" sz="48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01 </a:t>
            </a: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네트워크의 이해</a:t>
            </a:r>
          </a:p>
        </p:txBody>
      </p:sp>
    </p:spTree>
    <p:extLst>
      <p:ext uri="{BB962C8B-B14F-4D97-AF65-F5344CB8AC3E}">
        <p14:creationId xmlns:p14="http://schemas.microsoft.com/office/powerpoint/2010/main" val="287644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B7F86F-83AA-4271-85C7-AFFDE8282641}"/>
              </a:ext>
            </a:extLst>
          </p:cNvPr>
          <p:cNvSpPr txBox="1"/>
          <p:nvPr/>
        </p:nvSpPr>
        <p:spPr>
          <a:xfrm>
            <a:off x="4347882" y="403412"/>
            <a:ext cx="3496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j-lt"/>
              </a:rPr>
              <a:t>네트워크의 기본 구조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909CB88-F63A-40DF-83BD-8C0DBE369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98457"/>
              </p:ext>
            </p:extLst>
          </p:nvPr>
        </p:nvGraphicFramePr>
        <p:xfrm>
          <a:off x="4052047" y="2008094"/>
          <a:ext cx="4087906" cy="4052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2824">
                  <a:extLst>
                    <a:ext uri="{9D8B030D-6E8A-4147-A177-3AD203B41FA5}">
                      <a16:colId xmlns:a16="http://schemas.microsoft.com/office/drawing/2014/main" val="3114698121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816447830"/>
                    </a:ext>
                  </a:extLst>
                </a:gridCol>
              </a:tblGrid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응용 프로그램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031407"/>
                  </a:ext>
                </a:extLst>
              </a:tr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표현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066957"/>
                  </a:ext>
                </a:extLst>
              </a:tr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세션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46194"/>
                  </a:ext>
                </a:extLst>
              </a:tr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전송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401063"/>
                  </a:ext>
                </a:extLst>
              </a:tr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네트워크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99254"/>
                  </a:ext>
                </a:extLst>
              </a:tr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링크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15863"/>
                  </a:ext>
                </a:extLst>
              </a:tr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물리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890902"/>
                  </a:ext>
                </a:extLst>
              </a:tr>
            </a:tbl>
          </a:graphicData>
        </a:graphic>
      </p:graphicFrame>
      <p:pic>
        <p:nvPicPr>
          <p:cNvPr id="5" name="그래픽 4" descr="모니터">
            <a:extLst>
              <a:ext uri="{FF2B5EF4-FFF2-40B4-BE49-F238E27FC236}">
                <a16:creationId xmlns:a16="http://schemas.microsoft.com/office/drawing/2014/main" id="{0DC2BDE7-72F5-42D5-85BE-4655C619A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952" y="63424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02122-9DE0-4207-9768-DA1798C6DF2A}"/>
              </a:ext>
            </a:extLst>
          </p:cNvPr>
          <p:cNvSpPr txBox="1"/>
          <p:nvPr/>
        </p:nvSpPr>
        <p:spPr>
          <a:xfrm>
            <a:off x="2169458" y="906778"/>
            <a:ext cx="217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</a:t>
            </a:r>
            <a:r>
              <a:rPr lang="ko-KR" altLang="en-US" dirty="0"/>
              <a:t>패킷 송신 시스템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3AFD43-0C6E-447B-89C9-FDAE9DDA8B03}"/>
              </a:ext>
            </a:extLst>
          </p:cNvPr>
          <p:cNvCxnSpPr/>
          <p:nvPr/>
        </p:nvCxnSpPr>
        <p:spPr>
          <a:xfrm>
            <a:off x="1739152" y="1712259"/>
            <a:ext cx="0" cy="4688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7D00B0-4238-4060-9C53-7185982E5D24}"/>
              </a:ext>
            </a:extLst>
          </p:cNvPr>
          <p:cNvCxnSpPr>
            <a:cxnSpLocks/>
          </p:cNvCxnSpPr>
          <p:nvPr/>
        </p:nvCxnSpPr>
        <p:spPr>
          <a:xfrm>
            <a:off x="2366682" y="6400800"/>
            <a:ext cx="7772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6C14ED-B20D-4377-A2EE-652D41DE9EE5}"/>
              </a:ext>
            </a:extLst>
          </p:cNvPr>
          <p:cNvCxnSpPr>
            <a:cxnSpLocks/>
          </p:cNvCxnSpPr>
          <p:nvPr/>
        </p:nvCxnSpPr>
        <p:spPr>
          <a:xfrm flipH="1" flipV="1">
            <a:off x="10910048" y="1548644"/>
            <a:ext cx="1" cy="4852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그래픽 19" descr="모니터">
            <a:extLst>
              <a:ext uri="{FF2B5EF4-FFF2-40B4-BE49-F238E27FC236}">
                <a16:creationId xmlns:a16="http://schemas.microsoft.com/office/drawing/2014/main" id="{7CABB6FC-CFBF-4C48-A01D-5CDA34BC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1128" y="6319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AD76ED-CB33-43F5-97CF-A372520118A8}"/>
              </a:ext>
            </a:extLst>
          </p:cNvPr>
          <p:cNvSpPr txBox="1"/>
          <p:nvPr/>
        </p:nvSpPr>
        <p:spPr>
          <a:xfrm>
            <a:off x="62752" y="537883"/>
            <a:ext cx="250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물리 계층</a:t>
            </a:r>
            <a:r>
              <a:rPr lang="en-US" altLang="ko-KR" sz="2400" dirty="0"/>
              <a:t>(1</a:t>
            </a:r>
            <a:r>
              <a:rPr lang="ko-KR" altLang="en-US" sz="2400" dirty="0"/>
              <a:t>계층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12FC5-0A42-4201-9480-D56D4BC30CA2}"/>
              </a:ext>
            </a:extLst>
          </p:cNvPr>
          <p:cNvSpPr txBox="1"/>
          <p:nvPr/>
        </p:nvSpPr>
        <p:spPr>
          <a:xfrm>
            <a:off x="2330823" y="3136612"/>
            <a:ext cx="753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물리계층 </a:t>
            </a:r>
            <a:r>
              <a:rPr lang="en-US" altLang="ko-KR" sz="3200" dirty="0"/>
              <a:t>= only </a:t>
            </a:r>
            <a:r>
              <a:rPr lang="ko-KR" altLang="en-US" sz="3200" dirty="0"/>
              <a:t>랜</a:t>
            </a:r>
            <a:r>
              <a:rPr lang="en-US" altLang="ko-KR" sz="3200" dirty="0"/>
              <a:t>(LAN)</a:t>
            </a:r>
            <a:r>
              <a:rPr lang="ko-KR" altLang="en-US" sz="3200" dirty="0"/>
              <a:t>선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6" name="폭발: 8pt 5">
            <a:extLst>
              <a:ext uri="{FF2B5EF4-FFF2-40B4-BE49-F238E27FC236}">
                <a16:creationId xmlns:a16="http://schemas.microsoft.com/office/drawing/2014/main" id="{C49FB0E7-3EC0-47A7-A99A-61E8CC62462D}"/>
              </a:ext>
            </a:extLst>
          </p:cNvPr>
          <p:cNvSpPr/>
          <p:nvPr/>
        </p:nvSpPr>
        <p:spPr>
          <a:xfrm>
            <a:off x="5145740" y="2653554"/>
            <a:ext cx="1900518" cy="182880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+mj-lt"/>
              </a:rPr>
              <a:t>NO!</a:t>
            </a:r>
            <a:endParaRPr lang="ko-KR" altLang="en-US" sz="3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초고속 랜 케이블 2M / 랜선 인터넷선 UTP 이더넷 - 옥션">
            <a:extLst>
              <a:ext uri="{FF2B5EF4-FFF2-40B4-BE49-F238E27FC236}">
                <a16:creationId xmlns:a16="http://schemas.microsoft.com/office/drawing/2014/main" id="{6B016A09-BD4B-4BFD-8B88-E9742B0A8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5" y="2363320"/>
            <a:ext cx="2131360" cy="21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8C29DF0C-D3A1-4E63-A0B0-45B6CF7F2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4941" y="2971799"/>
            <a:ext cx="914400" cy="914400"/>
          </a:xfrm>
          <a:prstGeom prst="rect">
            <a:avLst/>
          </a:prstGeom>
        </p:spPr>
      </p:pic>
      <p:pic>
        <p:nvPicPr>
          <p:cNvPr id="1028" name="Picture 4" descr="전화송수화기용케이블 (전화선(스프링코드)) : 전화 케이블 &gt; 네트워크 ...">
            <a:extLst>
              <a:ext uri="{FF2B5EF4-FFF2-40B4-BE49-F238E27FC236}">
                <a16:creationId xmlns:a16="http://schemas.microsoft.com/office/drawing/2014/main" id="{697EB3DB-596A-4097-BB2F-7A172A4D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37" y="2363318"/>
            <a:ext cx="2228850" cy="213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광케이블">
            <a:extLst>
              <a:ext uri="{FF2B5EF4-FFF2-40B4-BE49-F238E27FC236}">
                <a16:creationId xmlns:a16="http://schemas.microsoft.com/office/drawing/2014/main" id="{B7E1FB74-BE43-49BC-8EAC-47C70DCC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462" y="2514597"/>
            <a:ext cx="2432068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 descr="추가">
            <a:extLst>
              <a:ext uri="{FF2B5EF4-FFF2-40B4-BE49-F238E27FC236}">
                <a16:creationId xmlns:a16="http://schemas.microsoft.com/office/drawing/2014/main" id="{3E03A22D-7C6A-4F0E-AC0A-88EC785F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2660" y="2971799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B2B204-F473-4D02-A70A-5D3CEA0367EF}"/>
              </a:ext>
            </a:extLst>
          </p:cNvPr>
          <p:cNvSpPr txBox="1"/>
          <p:nvPr/>
        </p:nvSpPr>
        <p:spPr>
          <a:xfrm>
            <a:off x="1482299" y="4738968"/>
            <a:ext cx="132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랜</a:t>
            </a:r>
            <a:r>
              <a:rPr lang="en-US" altLang="ko-KR" dirty="0"/>
              <a:t>(LAN)</a:t>
            </a:r>
            <a:r>
              <a:rPr lang="ko-KR" altLang="en-US" dirty="0"/>
              <a:t>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5E348-EB1E-441C-90BF-162F761D896E}"/>
              </a:ext>
            </a:extLst>
          </p:cNvPr>
          <p:cNvSpPr txBox="1"/>
          <p:nvPr/>
        </p:nvSpPr>
        <p:spPr>
          <a:xfrm>
            <a:off x="5110196" y="4764834"/>
            <a:ext cx="132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전화선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D51F8-E11F-4709-83AC-ECDE475D6066}"/>
              </a:ext>
            </a:extLst>
          </p:cNvPr>
          <p:cNvSpPr txBox="1"/>
          <p:nvPr/>
        </p:nvSpPr>
        <p:spPr>
          <a:xfrm>
            <a:off x="9120229" y="4738968"/>
            <a:ext cx="132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광케이블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5E5F0-215A-4A17-9531-2E998BC6F71B}"/>
              </a:ext>
            </a:extLst>
          </p:cNvPr>
          <p:cNvSpPr txBox="1"/>
          <p:nvPr/>
        </p:nvSpPr>
        <p:spPr>
          <a:xfrm>
            <a:off x="3239224" y="6002992"/>
            <a:ext cx="571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위와 같은 전자 파장을 전달하는 공간 또는 물질 자체 </a:t>
            </a:r>
            <a:endParaRPr lang="en-US" altLang="ko-KR" dirty="0"/>
          </a:p>
          <a:p>
            <a:pPr algn="ctr"/>
            <a:r>
              <a:rPr lang="en-US" altLang="ko-KR" dirty="0"/>
              <a:t>=  </a:t>
            </a:r>
            <a:r>
              <a:rPr lang="ko-KR" altLang="en-US" dirty="0"/>
              <a:t>물리 계층</a:t>
            </a:r>
          </a:p>
        </p:txBody>
      </p:sp>
    </p:spTree>
    <p:extLst>
      <p:ext uri="{BB962C8B-B14F-4D97-AF65-F5344CB8AC3E}">
        <p14:creationId xmlns:p14="http://schemas.microsoft.com/office/powerpoint/2010/main" val="373418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 animBg="1"/>
      <p:bldP spid="6" grpId="1" animBg="1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1B7BD6-4847-4D55-BB98-54CD06EC98A1}"/>
              </a:ext>
            </a:extLst>
          </p:cNvPr>
          <p:cNvSpPr txBox="1"/>
          <p:nvPr/>
        </p:nvSpPr>
        <p:spPr>
          <a:xfrm>
            <a:off x="62752" y="537883"/>
            <a:ext cx="346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데이터 링크 계층</a:t>
            </a:r>
            <a:r>
              <a:rPr lang="en-US" altLang="ko-KR" sz="2400" dirty="0"/>
              <a:t>(2</a:t>
            </a:r>
            <a:r>
              <a:rPr lang="ko-KR" altLang="en-US" sz="2400" dirty="0"/>
              <a:t>계층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래픽 3" descr="모니터">
            <a:extLst>
              <a:ext uri="{FF2B5EF4-FFF2-40B4-BE49-F238E27FC236}">
                <a16:creationId xmlns:a16="http://schemas.microsoft.com/office/drawing/2014/main" id="{4F744550-6889-4475-894C-BCD7FCFB6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812" y="2971800"/>
            <a:ext cx="914400" cy="914400"/>
          </a:xfrm>
          <a:prstGeom prst="rect">
            <a:avLst/>
          </a:prstGeom>
        </p:spPr>
      </p:pic>
      <p:pic>
        <p:nvPicPr>
          <p:cNvPr id="5" name="그래픽 4" descr="모니터">
            <a:extLst>
              <a:ext uri="{FF2B5EF4-FFF2-40B4-BE49-F238E27FC236}">
                <a16:creationId xmlns:a16="http://schemas.microsoft.com/office/drawing/2014/main" id="{C9E00559-EE3A-47CC-8A0A-E9F187535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1788" y="2971800"/>
            <a:ext cx="914400" cy="914400"/>
          </a:xfrm>
          <a:prstGeom prst="rect">
            <a:avLst/>
          </a:prstGeom>
        </p:spPr>
      </p:pic>
      <p:pic>
        <p:nvPicPr>
          <p:cNvPr id="11" name="그래픽 10" descr="전송">
            <a:extLst>
              <a:ext uri="{FF2B5EF4-FFF2-40B4-BE49-F238E27FC236}">
                <a16:creationId xmlns:a16="http://schemas.microsoft.com/office/drawing/2014/main" id="{D66D085A-518C-459F-B836-DC508CB43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7845EB-26D4-4439-9C81-B7CC3F322CA8}"/>
              </a:ext>
            </a:extLst>
          </p:cNvPr>
          <p:cNvSpPr txBox="1"/>
          <p:nvPr/>
        </p:nvSpPr>
        <p:spPr>
          <a:xfrm>
            <a:off x="4043082" y="4159624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포인트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957C1-4EF4-4A66-8238-BA2C5DA84E96}"/>
              </a:ext>
            </a:extLst>
          </p:cNvPr>
          <p:cNvSpPr txBox="1"/>
          <p:nvPr/>
        </p:nvSpPr>
        <p:spPr>
          <a:xfrm>
            <a:off x="6911788" y="4132730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포인트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5BBC5-8723-4A31-9603-D90D67CA77A3}"/>
              </a:ext>
            </a:extLst>
          </p:cNvPr>
          <p:cNvSpPr txBox="1"/>
          <p:nvPr/>
        </p:nvSpPr>
        <p:spPr>
          <a:xfrm>
            <a:off x="4706470" y="2355938"/>
            <a:ext cx="27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신뢰성 있는 전송을 보장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97E02-D8FF-4E9D-8C73-FDC333F1CB17}"/>
              </a:ext>
            </a:extLst>
          </p:cNvPr>
          <p:cNvSpPr txBox="1"/>
          <p:nvPr/>
        </p:nvSpPr>
        <p:spPr>
          <a:xfrm>
            <a:off x="4661647" y="1091914"/>
            <a:ext cx="287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CRC </a:t>
            </a:r>
            <a:r>
              <a:rPr lang="ko-KR" altLang="en-US" dirty="0"/>
              <a:t>기반의 오류 제어 및 흐름 제어가 필요</a:t>
            </a:r>
          </a:p>
        </p:txBody>
      </p:sp>
      <p:pic>
        <p:nvPicPr>
          <p:cNvPr id="17" name="그래픽 16" descr="아래쪽 화살표">
            <a:extLst>
              <a:ext uri="{FF2B5EF4-FFF2-40B4-BE49-F238E27FC236}">
                <a16:creationId xmlns:a16="http://schemas.microsoft.com/office/drawing/2014/main" id="{FC64DBAD-BFC7-4785-9EDA-821FF3AAC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799" y="1738245"/>
            <a:ext cx="914400" cy="617693"/>
          </a:xfrm>
          <a:prstGeom prst="rect">
            <a:avLst/>
          </a:prstGeom>
        </p:spPr>
      </p:pic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00AEE424-0602-40BB-B179-3159F52B8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68011"/>
              </p:ext>
            </p:extLst>
          </p:nvPr>
        </p:nvGraphicFramePr>
        <p:xfrm>
          <a:off x="4061012" y="768715"/>
          <a:ext cx="4087906" cy="3323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2824">
                  <a:extLst>
                    <a:ext uri="{9D8B030D-6E8A-4147-A177-3AD203B41FA5}">
                      <a16:colId xmlns:a16="http://schemas.microsoft.com/office/drawing/2014/main" val="3114698121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816447830"/>
                    </a:ext>
                  </a:extLst>
                </a:gridCol>
              </a:tblGrid>
              <a:tr h="66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응용 프로그램 계층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31407"/>
                  </a:ext>
                </a:extLst>
              </a:tr>
              <a:tr h="66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표현 계층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066957"/>
                  </a:ext>
                </a:extLst>
              </a:tr>
              <a:tr h="66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세션 계층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146194"/>
                  </a:ext>
                </a:extLst>
              </a:tr>
              <a:tr h="66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전송 계층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401063"/>
                  </a:ext>
                </a:extLst>
              </a:tr>
              <a:tr h="66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네트워크 계층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9925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CB56C19-D233-41AA-8FBB-89A51DAC9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77863"/>
              </p:ext>
            </p:extLst>
          </p:nvPr>
        </p:nvGraphicFramePr>
        <p:xfrm>
          <a:off x="4061011" y="5007626"/>
          <a:ext cx="4087906" cy="664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2824">
                  <a:extLst>
                    <a:ext uri="{9D8B030D-6E8A-4147-A177-3AD203B41FA5}">
                      <a16:colId xmlns:a16="http://schemas.microsoft.com/office/drawing/2014/main" val="1223909948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2597534921"/>
                    </a:ext>
                  </a:extLst>
                </a:gridCol>
              </a:tblGrid>
              <a:tr h="66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링크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651287"/>
                  </a:ext>
                </a:extLst>
              </a:tr>
            </a:tbl>
          </a:graphicData>
        </a:graphic>
      </p:graphicFrame>
      <p:pic>
        <p:nvPicPr>
          <p:cNvPr id="25" name="그래픽 24" descr="아래쪽 화살표">
            <a:extLst>
              <a:ext uri="{FF2B5EF4-FFF2-40B4-BE49-F238E27FC236}">
                <a16:creationId xmlns:a16="http://schemas.microsoft.com/office/drawing/2014/main" id="{2C84B577-CA5F-4402-85B7-BE6022367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599" y="4251637"/>
            <a:ext cx="914400" cy="637082"/>
          </a:xfrm>
          <a:prstGeom prst="rect">
            <a:avLst/>
          </a:prstGeom>
        </p:spPr>
      </p:pic>
      <p:pic>
        <p:nvPicPr>
          <p:cNvPr id="26" name="그래픽 25" descr="아래쪽 화살표">
            <a:extLst>
              <a:ext uri="{FF2B5EF4-FFF2-40B4-BE49-F238E27FC236}">
                <a16:creationId xmlns:a16="http://schemas.microsoft.com/office/drawing/2014/main" id="{63F6E7AA-7435-4E45-82FB-147F48DFB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104965" y="4251637"/>
            <a:ext cx="914400" cy="6370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74374F-E7B3-43C0-9BED-D450333F0D2C}"/>
              </a:ext>
            </a:extLst>
          </p:cNvPr>
          <p:cNvSpPr txBox="1"/>
          <p:nvPr/>
        </p:nvSpPr>
        <p:spPr>
          <a:xfrm>
            <a:off x="8148917" y="5007626"/>
            <a:ext cx="25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&lt;= </a:t>
            </a:r>
            <a:r>
              <a:rPr lang="ko-KR" altLang="en-US" dirty="0"/>
              <a:t>네트워크 위의 개체  간에 데이터 전달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B7737A7-F7A3-40D0-A044-D3C2BF91D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97452"/>
              </p:ext>
            </p:extLst>
          </p:nvPr>
        </p:nvGraphicFramePr>
        <p:xfrm>
          <a:off x="4061011" y="5672295"/>
          <a:ext cx="4087906" cy="664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2824">
                  <a:extLst>
                    <a:ext uri="{9D8B030D-6E8A-4147-A177-3AD203B41FA5}">
                      <a16:colId xmlns:a16="http://schemas.microsoft.com/office/drawing/2014/main" val="2881053390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4013654321"/>
                    </a:ext>
                  </a:extLst>
                </a:gridCol>
              </a:tblGrid>
              <a:tr h="66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물리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980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39163A-379C-4F24-A9B7-605DCDAC6F6B}"/>
              </a:ext>
            </a:extLst>
          </p:cNvPr>
          <p:cNvSpPr txBox="1"/>
          <p:nvPr/>
        </p:nvSpPr>
        <p:spPr>
          <a:xfrm>
            <a:off x="367554" y="5653957"/>
            <a:ext cx="3469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물리 계층에서 발생할 수 있는 오류 발견 및 수정하는데   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필요한 기능적</a:t>
            </a:r>
            <a:r>
              <a:rPr lang="en-US" altLang="ko-KR" dirty="0"/>
              <a:t>/</a:t>
            </a:r>
            <a:r>
              <a:rPr lang="ko-KR" altLang="en-US" dirty="0"/>
              <a:t>절차적 수단 제공</a:t>
            </a:r>
          </a:p>
        </p:txBody>
      </p:sp>
    </p:spTree>
    <p:extLst>
      <p:ext uri="{BB962C8B-B14F-4D97-AF65-F5344CB8AC3E}">
        <p14:creationId xmlns:p14="http://schemas.microsoft.com/office/powerpoint/2010/main" val="369364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2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DF243F-DCE7-4BC4-827E-F10155FBE828}"/>
              </a:ext>
            </a:extLst>
          </p:cNvPr>
          <p:cNvSpPr txBox="1"/>
          <p:nvPr/>
        </p:nvSpPr>
        <p:spPr>
          <a:xfrm>
            <a:off x="62752" y="537883"/>
            <a:ext cx="346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네트워크 계층</a:t>
            </a:r>
            <a:r>
              <a:rPr lang="en-US" altLang="ko-KR" sz="2400" dirty="0"/>
              <a:t>(3</a:t>
            </a:r>
            <a:r>
              <a:rPr lang="ko-KR" altLang="en-US" sz="2400" dirty="0"/>
              <a:t>계층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44133-754E-4E15-9D87-324BEDDFCD2C}"/>
              </a:ext>
            </a:extLst>
          </p:cNvPr>
          <p:cNvSpPr txBox="1"/>
          <p:nvPr/>
        </p:nvSpPr>
        <p:spPr>
          <a:xfrm>
            <a:off x="174811" y="1721223"/>
            <a:ext cx="162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데이터의 이동</a:t>
            </a:r>
          </a:p>
        </p:txBody>
      </p:sp>
      <p:pic>
        <p:nvPicPr>
          <p:cNvPr id="5" name="그래픽 4" descr="모니터">
            <a:extLst>
              <a:ext uri="{FF2B5EF4-FFF2-40B4-BE49-F238E27FC236}">
                <a16:creationId xmlns:a16="http://schemas.microsoft.com/office/drawing/2014/main" id="{204B4D2B-61D9-49EB-B084-AF4D2D57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917" y="2667000"/>
            <a:ext cx="914400" cy="914400"/>
          </a:xfrm>
          <a:prstGeom prst="rect">
            <a:avLst/>
          </a:prstGeom>
        </p:spPr>
      </p:pic>
      <p:pic>
        <p:nvPicPr>
          <p:cNvPr id="8" name="그래픽 7" descr="모니터">
            <a:extLst>
              <a:ext uri="{FF2B5EF4-FFF2-40B4-BE49-F238E27FC236}">
                <a16:creationId xmlns:a16="http://schemas.microsoft.com/office/drawing/2014/main" id="{A7CE475B-6B54-4EFE-B0AB-F220C459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6669" y="2051566"/>
            <a:ext cx="914400" cy="914400"/>
          </a:xfrm>
          <a:prstGeom prst="rect">
            <a:avLst/>
          </a:prstGeom>
        </p:spPr>
      </p:pic>
      <p:pic>
        <p:nvPicPr>
          <p:cNvPr id="9" name="그래픽 8" descr="모니터">
            <a:extLst>
              <a:ext uri="{FF2B5EF4-FFF2-40B4-BE49-F238E27FC236}">
                <a16:creationId xmlns:a16="http://schemas.microsoft.com/office/drawing/2014/main" id="{533CF2EA-C4F2-4545-826C-8B3572B7B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9721" y="4251973"/>
            <a:ext cx="914400" cy="914400"/>
          </a:xfrm>
          <a:prstGeom prst="rect">
            <a:avLst/>
          </a:prstGeom>
        </p:spPr>
      </p:pic>
      <p:pic>
        <p:nvPicPr>
          <p:cNvPr id="10" name="그래픽 9" descr="모니터">
            <a:extLst>
              <a:ext uri="{FF2B5EF4-FFF2-40B4-BE49-F238E27FC236}">
                <a16:creationId xmlns:a16="http://schemas.microsoft.com/office/drawing/2014/main" id="{DFE79261-5A3E-49D5-A22F-1D85A625C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7881" y="2961484"/>
            <a:ext cx="914400" cy="914400"/>
          </a:xfrm>
          <a:prstGeom prst="rect">
            <a:avLst/>
          </a:prstGeom>
        </p:spPr>
      </p:pic>
      <p:pic>
        <p:nvPicPr>
          <p:cNvPr id="11" name="그래픽 10" descr="모니터">
            <a:extLst>
              <a:ext uri="{FF2B5EF4-FFF2-40B4-BE49-F238E27FC236}">
                <a16:creationId xmlns:a16="http://schemas.microsoft.com/office/drawing/2014/main" id="{63E7B606-697F-4826-9941-9CAA77DDA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9721" y="2104002"/>
            <a:ext cx="914400" cy="914400"/>
          </a:xfrm>
          <a:prstGeom prst="rect">
            <a:avLst/>
          </a:prstGeom>
        </p:spPr>
      </p:pic>
      <p:pic>
        <p:nvPicPr>
          <p:cNvPr id="2050" name="Picture 2" descr="IT강의실] 구글 검색을 보다 효율적으로 하는 방법 | IT동아">
            <a:extLst>
              <a:ext uri="{FF2B5EF4-FFF2-40B4-BE49-F238E27FC236}">
                <a16:creationId xmlns:a16="http://schemas.microsoft.com/office/drawing/2014/main" id="{B80BA953-3301-4A16-A4D1-766D88F0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7" y="2864533"/>
            <a:ext cx="2555495" cy="112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 descr="오른쪽 화살표">
            <a:extLst>
              <a:ext uri="{FF2B5EF4-FFF2-40B4-BE49-F238E27FC236}">
                <a16:creationId xmlns:a16="http://schemas.microsoft.com/office/drawing/2014/main" id="{81845E90-98FA-4369-B9F9-76B923E07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23682">
            <a:off x="1571063" y="2467088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 화살표">
            <a:extLst>
              <a:ext uri="{FF2B5EF4-FFF2-40B4-BE49-F238E27FC236}">
                <a16:creationId xmlns:a16="http://schemas.microsoft.com/office/drawing/2014/main" id="{E2D0D6A6-3BAE-4DE5-9C6D-415DF1A15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1941">
            <a:off x="3370403" y="2561201"/>
            <a:ext cx="914400" cy="914400"/>
          </a:xfrm>
          <a:prstGeom prst="rect">
            <a:avLst/>
          </a:prstGeom>
        </p:spPr>
      </p:pic>
      <p:pic>
        <p:nvPicPr>
          <p:cNvPr id="16" name="그래픽 15" descr="오른쪽 화살표">
            <a:extLst>
              <a:ext uri="{FF2B5EF4-FFF2-40B4-BE49-F238E27FC236}">
                <a16:creationId xmlns:a16="http://schemas.microsoft.com/office/drawing/2014/main" id="{8B0EAF72-0A01-4768-B70A-3DFB7DFE8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23682">
            <a:off x="5605480" y="2667000"/>
            <a:ext cx="1119118" cy="914400"/>
          </a:xfrm>
          <a:prstGeom prst="rect">
            <a:avLst/>
          </a:prstGeom>
        </p:spPr>
      </p:pic>
      <p:pic>
        <p:nvPicPr>
          <p:cNvPr id="17" name="그래픽 16" descr="오른쪽 화살표">
            <a:extLst>
              <a:ext uri="{FF2B5EF4-FFF2-40B4-BE49-F238E27FC236}">
                <a16:creationId xmlns:a16="http://schemas.microsoft.com/office/drawing/2014/main" id="{7D82DCC9-D8C5-4137-A38E-CB52D655F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959055" y="3124200"/>
            <a:ext cx="914400" cy="914400"/>
          </a:xfrm>
          <a:prstGeom prst="rect">
            <a:avLst/>
          </a:prstGeom>
        </p:spPr>
      </p:pic>
      <p:pic>
        <p:nvPicPr>
          <p:cNvPr id="18" name="그래픽 17" descr="오른쪽 화살표">
            <a:extLst>
              <a:ext uri="{FF2B5EF4-FFF2-40B4-BE49-F238E27FC236}">
                <a16:creationId xmlns:a16="http://schemas.microsoft.com/office/drawing/2014/main" id="{4B4E3E63-B9FF-4B55-952B-EE1409A68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224738">
            <a:off x="8005016" y="3770587"/>
            <a:ext cx="1137634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A1698C-D9AE-404C-A74D-C64688B15BB9}"/>
              </a:ext>
            </a:extLst>
          </p:cNvPr>
          <p:cNvSpPr txBox="1"/>
          <p:nvPr/>
        </p:nvSpPr>
        <p:spPr>
          <a:xfrm>
            <a:off x="4347880" y="443487"/>
            <a:ext cx="513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개의 노드를 거칠 때마다 경로를 찾아주는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그래픽 24" descr="오른쪽 화살표">
            <a:extLst>
              <a:ext uri="{FF2B5EF4-FFF2-40B4-BE49-F238E27FC236}">
                <a16:creationId xmlns:a16="http://schemas.microsoft.com/office/drawing/2014/main" id="{9BFB7474-74A2-4940-96A6-A7F48142B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403" y="30945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7F347A-FC81-4710-8590-B7121D1B85A9}"/>
              </a:ext>
            </a:extLst>
          </p:cNvPr>
          <p:cNvSpPr txBox="1"/>
          <p:nvPr/>
        </p:nvSpPr>
        <p:spPr>
          <a:xfrm>
            <a:off x="174811" y="4305781"/>
            <a:ext cx="513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Q</a:t>
            </a:r>
            <a:r>
              <a:rPr lang="en-US" altLang="ko-KR" dirty="0"/>
              <a:t>: </a:t>
            </a:r>
            <a:r>
              <a:rPr lang="ko-KR" altLang="en-US" dirty="0"/>
              <a:t>경로는 어떻게 찾아주나요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6A610-8FB3-4BCA-AA92-963C6B96BDAC}"/>
              </a:ext>
            </a:extLst>
          </p:cNvPr>
          <p:cNvSpPr txBox="1"/>
          <p:nvPr/>
        </p:nvSpPr>
        <p:spPr>
          <a:xfrm>
            <a:off x="174810" y="4767446"/>
            <a:ext cx="5425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</a:t>
            </a:r>
            <a:r>
              <a:rPr lang="en-US" altLang="ko-KR" dirty="0"/>
              <a:t>: TCP/IP </a:t>
            </a:r>
            <a:r>
              <a:rPr lang="ko-KR" altLang="en-US" dirty="0"/>
              <a:t>프로토콜의 </a:t>
            </a:r>
            <a:r>
              <a:rPr lang="en-US" altLang="ko-KR" dirty="0"/>
              <a:t>IP </a:t>
            </a:r>
            <a:r>
              <a:rPr lang="ko-KR" altLang="en-US" dirty="0"/>
              <a:t>주소를 사용하여 찾을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27CE2B-84E5-4C3C-A403-3A9C39EDED23}"/>
              </a:ext>
            </a:extLst>
          </p:cNvPr>
          <p:cNvSpPr txBox="1"/>
          <p:nvPr/>
        </p:nvSpPr>
        <p:spPr>
          <a:xfrm>
            <a:off x="0" y="4284865"/>
            <a:ext cx="3567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Q</a:t>
            </a:r>
            <a:r>
              <a:rPr lang="en-US" altLang="ko-KR" dirty="0"/>
              <a:t>:</a:t>
            </a:r>
            <a:r>
              <a:rPr lang="ko-KR" altLang="en-US" dirty="0"/>
              <a:t>빠른 통신을 위한 효율적인  경로 설정은 어떻게 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87EDFC-E9A8-48B6-8915-5EF5353DD7F1}"/>
              </a:ext>
            </a:extLst>
          </p:cNvPr>
          <p:cNvSpPr txBox="1"/>
          <p:nvPr/>
        </p:nvSpPr>
        <p:spPr>
          <a:xfrm>
            <a:off x="93183" y="4973028"/>
            <a:ext cx="4361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A</a:t>
            </a:r>
            <a:r>
              <a:rPr lang="en-US" altLang="ko-KR" dirty="0"/>
              <a:t>: </a:t>
            </a:r>
            <a:r>
              <a:rPr lang="ko-KR" altLang="en-US" dirty="0"/>
              <a:t>라우터를 이용하여 효율적인 경로를 설정하고 그 루트로 패킷을 전송함으로써 빠른 통신이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6" name="그림 35" descr="보조의자, 시계, 방, 테이블이(가) 표시된 사진&#10;&#10;자동 생성된 설명">
            <a:extLst>
              <a:ext uri="{FF2B5EF4-FFF2-40B4-BE49-F238E27FC236}">
                <a16:creationId xmlns:a16="http://schemas.microsoft.com/office/drawing/2014/main" id="{6110338C-E6E8-4E2F-A49B-D4E2BACC9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619960" y="2733941"/>
            <a:ext cx="836367" cy="555400"/>
          </a:xfrm>
          <a:prstGeom prst="rect">
            <a:avLst/>
          </a:prstGeom>
        </p:spPr>
      </p:pic>
      <p:pic>
        <p:nvPicPr>
          <p:cNvPr id="38" name="그림 37" descr="보조의자, 시계, 방, 테이블이(가) 표시된 사진&#10;&#10;자동 생성된 설명">
            <a:extLst>
              <a:ext uri="{FF2B5EF4-FFF2-40B4-BE49-F238E27FC236}">
                <a16:creationId xmlns:a16="http://schemas.microsoft.com/office/drawing/2014/main" id="{43BC0E00-13A8-4FB5-BA76-41E97F480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16734" y="2749176"/>
            <a:ext cx="836367" cy="555400"/>
          </a:xfrm>
          <a:prstGeom prst="rect">
            <a:avLst/>
          </a:prstGeom>
        </p:spPr>
      </p:pic>
      <p:pic>
        <p:nvPicPr>
          <p:cNvPr id="39" name="그림 38" descr="보조의자, 시계, 방, 테이블이(가) 표시된 사진&#10;&#10;자동 생성된 설명">
            <a:extLst>
              <a:ext uri="{FF2B5EF4-FFF2-40B4-BE49-F238E27FC236}">
                <a16:creationId xmlns:a16="http://schemas.microsoft.com/office/drawing/2014/main" id="{33328E76-4D77-4D2F-B7EC-804DD4A8FC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165494" y="4038600"/>
            <a:ext cx="836367" cy="555400"/>
          </a:xfrm>
          <a:prstGeom prst="rect">
            <a:avLst/>
          </a:prstGeom>
        </p:spPr>
      </p:pic>
      <p:pic>
        <p:nvPicPr>
          <p:cNvPr id="40" name="그림 39" descr="보조의자, 시계, 방, 테이블이(가) 표시된 사진&#10;&#10;자동 생성된 설명">
            <a:extLst>
              <a:ext uri="{FF2B5EF4-FFF2-40B4-BE49-F238E27FC236}">
                <a16:creationId xmlns:a16="http://schemas.microsoft.com/office/drawing/2014/main" id="{56A53B9D-6D75-43E7-90DC-A5ECC52F0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85711" y="2963940"/>
            <a:ext cx="836367" cy="555400"/>
          </a:xfrm>
          <a:prstGeom prst="rect">
            <a:avLst/>
          </a:prstGeom>
        </p:spPr>
      </p:pic>
      <p:pic>
        <p:nvPicPr>
          <p:cNvPr id="41" name="그림 40" descr="보조의자, 시계, 방, 테이블이(가) 표시된 사진&#10;&#10;자동 생성된 설명">
            <a:extLst>
              <a:ext uri="{FF2B5EF4-FFF2-40B4-BE49-F238E27FC236}">
                <a16:creationId xmlns:a16="http://schemas.microsoft.com/office/drawing/2014/main" id="{98C6091E-2A79-4C1C-AE4C-E05938FF2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958625" y="3303700"/>
            <a:ext cx="836367" cy="5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3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/>
      <p:bldP spid="26" grpId="0"/>
      <p:bldP spid="26" grpId="1"/>
      <p:bldP spid="27" grpId="0"/>
      <p:bldP spid="27" grpId="1"/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895F2-AC4F-4A99-B7AC-35AA117B5204}"/>
              </a:ext>
            </a:extLst>
          </p:cNvPr>
          <p:cNvSpPr txBox="1"/>
          <p:nvPr/>
        </p:nvSpPr>
        <p:spPr>
          <a:xfrm>
            <a:off x="3274358" y="613198"/>
            <a:ext cx="564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잠깐 간단하게 보는 </a:t>
            </a:r>
            <a:r>
              <a:rPr lang="en-US" altLang="ko-KR" sz="2400" dirty="0"/>
              <a:t>IP</a:t>
            </a:r>
            <a:r>
              <a:rPr lang="ko-KR" altLang="en-US" sz="2400" dirty="0"/>
              <a:t>주소</a:t>
            </a:r>
            <a:r>
              <a:rPr lang="en-US" altLang="ko-KR" sz="2400" dirty="0"/>
              <a:t>(IPv4)</a:t>
            </a:r>
            <a:r>
              <a:rPr lang="ko-KR" altLang="en-US" sz="2400" dirty="0"/>
              <a:t>의 개념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830E1-F6B8-487C-B2EE-30D8E8A54043}"/>
              </a:ext>
            </a:extLst>
          </p:cNvPr>
          <p:cNvSpPr txBox="1"/>
          <p:nvPr/>
        </p:nvSpPr>
        <p:spPr>
          <a:xfrm>
            <a:off x="3724835" y="2160514"/>
            <a:ext cx="47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00000000.00000000.00000000.00000000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E6622C-E25F-4025-8C88-8046541600F3}"/>
              </a:ext>
            </a:extLst>
          </p:cNvPr>
          <p:cNvSpPr/>
          <p:nvPr/>
        </p:nvSpPr>
        <p:spPr>
          <a:xfrm>
            <a:off x="3908612" y="1757082"/>
            <a:ext cx="1084730" cy="1165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7758A23-D5C0-419A-8B32-AF3E2ABBE800}"/>
              </a:ext>
            </a:extLst>
          </p:cNvPr>
          <p:cNvCxnSpPr>
            <a:stCxn id="22" idx="5"/>
          </p:cNvCxnSpPr>
          <p:nvPr/>
        </p:nvCxnSpPr>
        <p:spPr>
          <a:xfrm>
            <a:off x="4834487" y="2751823"/>
            <a:ext cx="391937" cy="34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9A6C5E-587B-4097-9D34-2A43DDA3F999}"/>
              </a:ext>
            </a:extLst>
          </p:cNvPr>
          <p:cNvSpPr/>
          <p:nvPr/>
        </p:nvSpPr>
        <p:spPr>
          <a:xfrm>
            <a:off x="5342070" y="3101788"/>
            <a:ext cx="3685389" cy="432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하나당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비트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총 </a:t>
            </a:r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비트이며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진수이다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4C3729-1676-48F1-90A9-DC392023689E}"/>
              </a:ext>
            </a:extLst>
          </p:cNvPr>
          <p:cNvSpPr/>
          <p:nvPr/>
        </p:nvSpPr>
        <p:spPr>
          <a:xfrm>
            <a:off x="5342069" y="3673730"/>
            <a:ext cx="3685389" cy="432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은 세지 않으며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오직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만 계산할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ED07D881-E80E-4E8A-A61B-862CBDC29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55479"/>
              </p:ext>
            </p:extLst>
          </p:nvPr>
        </p:nvGraphicFramePr>
        <p:xfrm>
          <a:off x="2031999" y="4763999"/>
          <a:ext cx="8128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840408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25200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호스트 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14354"/>
                  </a:ext>
                </a:extLst>
              </a:tr>
            </a:tbl>
          </a:graphicData>
        </a:graphic>
      </p:graphicFrame>
      <p:graphicFrame>
        <p:nvGraphicFramePr>
          <p:cNvPr id="29" name="표 27">
            <a:extLst>
              <a:ext uri="{FF2B5EF4-FFF2-40B4-BE49-F238E27FC236}">
                <a16:creationId xmlns:a16="http://schemas.microsoft.com/office/drawing/2014/main" id="{BDDD0F7D-B466-4AD0-A172-64109461B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869502"/>
              </p:ext>
            </p:extLst>
          </p:nvPr>
        </p:nvGraphicFramePr>
        <p:xfrm>
          <a:off x="2031999" y="5521361"/>
          <a:ext cx="8128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840408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41014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호스트 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14354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6FD4E250-55E2-4750-88BA-D6A47E2B9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27680"/>
              </p:ext>
            </p:extLst>
          </p:nvPr>
        </p:nvGraphicFramePr>
        <p:xfrm>
          <a:off x="2031103" y="6298766"/>
          <a:ext cx="8128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4084040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6579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호스트 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14354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26A102-4C2E-45BD-BCC9-661A42957AF3}"/>
              </a:ext>
            </a:extLst>
          </p:cNvPr>
          <p:cNvSpPr/>
          <p:nvPr/>
        </p:nvSpPr>
        <p:spPr>
          <a:xfrm>
            <a:off x="3585883" y="4385317"/>
            <a:ext cx="914400" cy="37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비트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6F6E9B-06BC-4D55-9831-94088F2D5F15}"/>
              </a:ext>
            </a:extLst>
          </p:cNvPr>
          <p:cNvSpPr/>
          <p:nvPr/>
        </p:nvSpPr>
        <p:spPr>
          <a:xfrm>
            <a:off x="5662556" y="4385317"/>
            <a:ext cx="914400" cy="37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비트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84B0185-DCF9-4DF3-8681-DAEC279FD963}"/>
              </a:ext>
            </a:extLst>
          </p:cNvPr>
          <p:cNvSpPr/>
          <p:nvPr/>
        </p:nvSpPr>
        <p:spPr>
          <a:xfrm>
            <a:off x="7691719" y="4385317"/>
            <a:ext cx="914400" cy="37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비트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5ECB30-08EE-4744-9178-D586AA912F9C}"/>
              </a:ext>
            </a:extLst>
          </p:cNvPr>
          <p:cNvSpPr/>
          <p:nvPr/>
        </p:nvSpPr>
        <p:spPr>
          <a:xfrm>
            <a:off x="914400" y="4763999"/>
            <a:ext cx="914400" cy="37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A </a:t>
            </a:r>
            <a:r>
              <a:rPr lang="ko-KR" altLang="en-US" sz="1400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9FD337-CF24-4C07-A521-6900B8FF767E}"/>
              </a:ext>
            </a:extLst>
          </p:cNvPr>
          <p:cNvSpPr/>
          <p:nvPr/>
        </p:nvSpPr>
        <p:spPr>
          <a:xfrm>
            <a:off x="878541" y="5521360"/>
            <a:ext cx="914400" cy="37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 </a:t>
            </a:r>
            <a:r>
              <a:rPr lang="ko-KR" altLang="en-US" sz="1400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66447F-85B3-4D20-86F2-6F0E5929FA97}"/>
              </a:ext>
            </a:extLst>
          </p:cNvPr>
          <p:cNvSpPr/>
          <p:nvPr/>
        </p:nvSpPr>
        <p:spPr>
          <a:xfrm>
            <a:off x="914400" y="6278721"/>
            <a:ext cx="914400" cy="37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 </a:t>
            </a:r>
            <a:r>
              <a:rPr lang="ko-KR" altLang="en-US" sz="1400" dirty="0">
                <a:solidFill>
                  <a:schemeClr val="tx1"/>
                </a:solidFill>
              </a:rPr>
              <a:t>클래스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991B12-EB3C-4BE9-83FE-5BD4ED288C2A}"/>
              </a:ext>
            </a:extLst>
          </p:cNvPr>
          <p:cNvSpPr/>
          <p:nvPr/>
        </p:nvSpPr>
        <p:spPr>
          <a:xfrm>
            <a:off x="9701903" y="4385317"/>
            <a:ext cx="914400" cy="37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비트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0F76BB2-689D-483A-9520-67C8C6E95B30}"/>
              </a:ext>
            </a:extLst>
          </p:cNvPr>
          <p:cNvSpPr/>
          <p:nvPr/>
        </p:nvSpPr>
        <p:spPr>
          <a:xfrm>
            <a:off x="789272" y="4570736"/>
            <a:ext cx="1135781" cy="2287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581987F-8866-426F-AAE2-3A0ADBEBC48D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1357162" y="3673730"/>
            <a:ext cx="1" cy="897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C5CB4A-9598-4F75-B388-224172CBEBF2}"/>
              </a:ext>
            </a:extLst>
          </p:cNvPr>
          <p:cNvSpPr txBox="1"/>
          <p:nvPr/>
        </p:nvSpPr>
        <p:spPr>
          <a:xfrm>
            <a:off x="17930" y="1785584"/>
            <a:ext cx="3567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Q</a:t>
            </a:r>
            <a:r>
              <a:rPr lang="en-US" altLang="ko-KR" dirty="0"/>
              <a:t>: </a:t>
            </a:r>
            <a:r>
              <a:rPr lang="ko-KR" altLang="en-US" sz="1600" dirty="0"/>
              <a:t>왜 계산하기 귀찮게 </a:t>
            </a:r>
            <a:r>
              <a:rPr lang="en-US" altLang="ko-KR" sz="1600" dirty="0"/>
              <a:t>IP</a:t>
            </a:r>
            <a:r>
              <a:rPr lang="ko-KR" altLang="en-US" sz="1600" dirty="0"/>
              <a:t>주소를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여러 개로 나눴나요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55326B-1B4A-4664-A300-96C3079BDD51}"/>
              </a:ext>
            </a:extLst>
          </p:cNvPr>
          <p:cNvSpPr txBox="1"/>
          <p:nvPr/>
        </p:nvSpPr>
        <p:spPr>
          <a:xfrm>
            <a:off x="17930" y="2567635"/>
            <a:ext cx="3567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A</a:t>
            </a:r>
            <a:r>
              <a:rPr lang="en-US" altLang="ko-KR" dirty="0"/>
              <a:t>: </a:t>
            </a:r>
            <a:r>
              <a:rPr lang="ko-KR" altLang="en-US" sz="1600" dirty="0"/>
              <a:t>작업의 효율성을 높이기 위해 </a:t>
            </a:r>
            <a:endParaRPr lang="en-US" altLang="ko-KR" sz="1600" dirty="0"/>
          </a:p>
          <a:p>
            <a:pPr algn="ctr"/>
            <a:r>
              <a:rPr lang="ko-KR" altLang="en-US" sz="1600" dirty="0"/>
              <a:t>네트워크와 호스트 부분의 구성을 다르게 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690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 animBg="1"/>
      <p:bldP spid="25" grpId="0" animBg="1"/>
      <p:bldP spid="26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" grpId="0" animBg="1"/>
      <p:bldP spid="23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B0EB5-13DF-4EC9-9DEF-651EC12232E3}"/>
              </a:ext>
            </a:extLst>
          </p:cNvPr>
          <p:cNvSpPr txBox="1"/>
          <p:nvPr/>
        </p:nvSpPr>
        <p:spPr>
          <a:xfrm>
            <a:off x="3274358" y="613198"/>
            <a:ext cx="564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잠깐 간단하게 보는 </a:t>
            </a:r>
            <a:r>
              <a:rPr lang="en-US" altLang="ko-KR" sz="2400" dirty="0"/>
              <a:t>IP</a:t>
            </a:r>
            <a:r>
              <a:rPr lang="ko-KR" altLang="en-US" sz="2400" dirty="0"/>
              <a:t>주소</a:t>
            </a:r>
            <a:r>
              <a:rPr lang="en-US" altLang="ko-KR" sz="2400" dirty="0"/>
              <a:t>(IPv4)</a:t>
            </a:r>
            <a:r>
              <a:rPr lang="ko-KR" altLang="en-US" sz="2400" dirty="0"/>
              <a:t>의 개념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44C1DFD-AF33-43D7-8ECF-2A5A21B59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14669"/>
              </p:ext>
            </p:extLst>
          </p:nvPr>
        </p:nvGraphicFramePr>
        <p:xfrm>
          <a:off x="2031999" y="1416424"/>
          <a:ext cx="8127999" cy="48676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8425">
                  <a:extLst>
                    <a:ext uri="{9D8B030D-6E8A-4147-A177-3AD203B41FA5}">
                      <a16:colId xmlns:a16="http://schemas.microsoft.com/office/drawing/2014/main" val="42787866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2866312"/>
                    </a:ext>
                  </a:extLst>
                </a:gridCol>
                <a:gridCol w="6000374">
                  <a:extLst>
                    <a:ext uri="{9D8B030D-6E8A-4147-A177-3AD203B41FA5}">
                      <a16:colId xmlns:a16="http://schemas.microsoft.com/office/drawing/2014/main" val="3896979218"/>
                    </a:ext>
                  </a:extLst>
                </a:gridCol>
              </a:tblGrid>
              <a:tr h="569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시작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690657"/>
                  </a:ext>
                </a:extLst>
              </a:tr>
              <a:tr h="569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 </a:t>
                      </a:r>
                      <a:r>
                        <a:rPr lang="ko-KR" altLang="en-US" sz="1400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00000000</a:t>
                      </a:r>
                      <a:r>
                        <a:rPr lang="ko-KR" altLang="en-US" sz="1400" dirty="0"/>
                        <a:t>번부터 </a:t>
                      </a:r>
                      <a:r>
                        <a:rPr lang="en-US" altLang="ko-KR" sz="1400" dirty="0"/>
                        <a:t>01111111(127)</a:t>
                      </a:r>
                      <a:r>
                        <a:rPr lang="ko-KR" altLang="en-US" sz="1400" dirty="0"/>
                        <a:t>번까지의 네트워크이다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A</a:t>
                      </a:r>
                      <a:r>
                        <a:rPr lang="ko-KR" altLang="en-US" sz="1400" dirty="0"/>
                        <a:t> 클래스는 모두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승</a:t>
                      </a:r>
                      <a:r>
                        <a:rPr lang="en-US" altLang="ko-KR" sz="1400" dirty="0"/>
                        <a:t>(128)</a:t>
                      </a:r>
                      <a:r>
                        <a:rPr lang="ko-KR" altLang="en-US" sz="1400" dirty="0"/>
                        <a:t>개가 가능하고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하나의 </a:t>
                      </a:r>
                      <a:r>
                        <a:rPr lang="en-US" altLang="ko-KR" sz="1400" dirty="0"/>
                        <a:t>A </a:t>
                      </a:r>
                      <a:r>
                        <a:rPr lang="ko-KR" altLang="en-US" sz="1400" dirty="0"/>
                        <a:t>클래스 안에 </a:t>
                      </a:r>
                      <a:r>
                        <a:rPr lang="en-US" altLang="ko-KR" sz="1400" dirty="0"/>
                        <a:t>256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승</a:t>
                      </a:r>
                      <a:r>
                        <a:rPr lang="en-US" altLang="ko-KR" sz="1400" dirty="0"/>
                        <a:t>(16,777,216)</a:t>
                      </a:r>
                      <a:r>
                        <a:rPr lang="ko-KR" altLang="en-US" sz="1400" dirty="0"/>
                        <a:t>개의 호스트가 존재할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37039"/>
                  </a:ext>
                </a:extLst>
              </a:tr>
              <a:tr h="569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 </a:t>
                      </a:r>
                      <a:r>
                        <a:rPr lang="ko-KR" altLang="en-US" sz="1400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10000000(128)</a:t>
                      </a:r>
                      <a:r>
                        <a:rPr lang="ko-KR" altLang="en-US" sz="1400" dirty="0"/>
                        <a:t>번부터 </a:t>
                      </a:r>
                      <a:r>
                        <a:rPr lang="en-US" altLang="ko-KR" sz="1400" dirty="0"/>
                        <a:t>10111111(191)</a:t>
                      </a:r>
                      <a:r>
                        <a:rPr lang="ko-KR" altLang="en-US" sz="1400" dirty="0"/>
                        <a:t>번까지의 네트워크이다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B </a:t>
                      </a:r>
                      <a:r>
                        <a:rPr lang="ko-KR" altLang="en-US" sz="1400" dirty="0"/>
                        <a:t>클래스는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승</a:t>
                      </a:r>
                      <a:r>
                        <a:rPr lang="en-US" altLang="ko-KR" sz="1400" dirty="0"/>
                        <a:t> X 256(16,384)</a:t>
                      </a:r>
                      <a:r>
                        <a:rPr lang="ko-KR" altLang="en-US" sz="1400" dirty="0"/>
                        <a:t>개가 가능하고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하나의 </a:t>
                      </a:r>
                      <a:r>
                        <a:rPr lang="en-US" altLang="ko-KR" sz="1400" dirty="0"/>
                        <a:t>B </a:t>
                      </a:r>
                      <a:r>
                        <a:rPr lang="ko-KR" altLang="en-US" sz="1400" dirty="0"/>
                        <a:t>클래스 안에 </a:t>
                      </a:r>
                      <a:r>
                        <a:rPr lang="en-US" altLang="ko-KR" sz="1400" dirty="0"/>
                        <a:t>256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승</a:t>
                      </a:r>
                      <a:r>
                        <a:rPr lang="en-US" altLang="ko-KR" sz="1400" dirty="0"/>
                        <a:t>(66,536)</a:t>
                      </a:r>
                      <a:r>
                        <a:rPr lang="ko-KR" altLang="en-US" sz="1400" dirty="0"/>
                        <a:t>개의 호스트가 존재할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088657"/>
                  </a:ext>
                </a:extLst>
              </a:tr>
              <a:tr h="569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11000000(192)</a:t>
                      </a:r>
                      <a:r>
                        <a:rPr lang="ko-KR" altLang="en-US" sz="1400" dirty="0"/>
                        <a:t>번부터 </a:t>
                      </a:r>
                      <a:r>
                        <a:rPr lang="en-US" altLang="ko-KR" sz="1400" dirty="0"/>
                        <a:t>11011111(223)</a:t>
                      </a:r>
                      <a:r>
                        <a:rPr lang="ko-KR" altLang="en-US" sz="1400" dirty="0"/>
                        <a:t>번까지의 네트워크이다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클래스는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승 </a:t>
                      </a:r>
                      <a:r>
                        <a:rPr lang="en-US" altLang="ko-KR" sz="1400" dirty="0"/>
                        <a:t>X 256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승</a:t>
                      </a:r>
                      <a:r>
                        <a:rPr lang="en-US" altLang="ko-KR" sz="1400" dirty="0"/>
                        <a:t>(2,097,152)</a:t>
                      </a:r>
                      <a:r>
                        <a:rPr lang="ko-KR" altLang="en-US" sz="1400" dirty="0"/>
                        <a:t>개가 가능하고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하나의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클래스 안에 </a:t>
                      </a:r>
                      <a:r>
                        <a:rPr lang="en-US" altLang="ko-KR" sz="1400" dirty="0"/>
                        <a:t>256</a:t>
                      </a:r>
                      <a:r>
                        <a:rPr lang="ko-KR" altLang="en-US" sz="1400" dirty="0"/>
                        <a:t>개의 호스트가 존재할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956293"/>
                  </a:ext>
                </a:extLst>
              </a:tr>
              <a:tr h="5699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 </a:t>
                      </a:r>
                      <a:r>
                        <a:rPr lang="ko-KR" altLang="en-US" sz="1400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11100000(224)</a:t>
                      </a:r>
                      <a:r>
                        <a:rPr lang="ko-KR" altLang="en-US" sz="1400" dirty="0"/>
                        <a:t>번부터 </a:t>
                      </a:r>
                      <a:r>
                        <a:rPr lang="en-US" altLang="ko-KR" sz="1400" dirty="0"/>
                        <a:t>11111111(255)</a:t>
                      </a:r>
                      <a:r>
                        <a:rPr lang="ko-KR" altLang="en-US" sz="1400" dirty="0"/>
                        <a:t>번까지의 네트워크이다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멀티미디어 방송을 할 때 자동으로 부여된다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730696"/>
                  </a:ext>
                </a:extLst>
              </a:tr>
              <a:tr h="56997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 </a:t>
                      </a:r>
                      <a:r>
                        <a:rPr lang="ko-KR" altLang="en-US" sz="1400" dirty="0"/>
                        <a:t>클래스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11110000(240)</a:t>
                      </a:r>
                      <a:r>
                        <a:rPr lang="ko-KR" altLang="en-US" sz="1400" dirty="0"/>
                        <a:t>번부터 </a:t>
                      </a:r>
                      <a:r>
                        <a:rPr lang="en-US" altLang="ko-KR" sz="1400" dirty="0"/>
                        <a:t>11111111(255)</a:t>
                      </a:r>
                      <a:r>
                        <a:rPr lang="ko-KR" altLang="en-US" sz="1400" dirty="0"/>
                        <a:t>번까지의 네트워크이다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테스트를 위한 주소 대역이며 사용하지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4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2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01FA3FB-C5CB-489F-B3C0-D16F6A5B6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01953"/>
              </p:ext>
            </p:extLst>
          </p:nvPr>
        </p:nvGraphicFramePr>
        <p:xfrm>
          <a:off x="2103718" y="1526490"/>
          <a:ext cx="81280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2141">
                  <a:extLst>
                    <a:ext uri="{9D8B030D-6E8A-4147-A177-3AD203B41FA5}">
                      <a16:colId xmlns:a16="http://schemas.microsoft.com/office/drawing/2014/main" val="170609348"/>
                    </a:ext>
                  </a:extLst>
                </a:gridCol>
                <a:gridCol w="6385859">
                  <a:extLst>
                    <a:ext uri="{9D8B030D-6E8A-4147-A177-3AD203B41FA5}">
                      <a16:colId xmlns:a16="http://schemas.microsoft.com/office/drawing/2014/main" val="2647076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클래스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지정된 사설 네트워크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59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 </a:t>
                      </a:r>
                      <a:r>
                        <a:rPr lang="ko-KR" altLang="en-US" sz="1400"/>
                        <a:t>클래스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10.0.0.0~10.255.255.255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54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B </a:t>
                      </a:r>
                      <a:r>
                        <a:rPr lang="ko-KR" altLang="en-US" sz="1400"/>
                        <a:t>클래스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172.16.0.0~172.31.255.255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9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 </a:t>
                      </a:r>
                      <a:r>
                        <a:rPr lang="ko-KR" altLang="en-US" sz="1400"/>
                        <a:t>클래스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192.168.0.0~192.168.255.255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96241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392822E-62A8-482B-8C0E-6C78B11BF375}"/>
              </a:ext>
            </a:extLst>
          </p:cNvPr>
          <p:cNvSpPr/>
          <p:nvPr/>
        </p:nvSpPr>
        <p:spPr>
          <a:xfrm>
            <a:off x="2103718" y="3296822"/>
            <a:ext cx="3006164" cy="493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r>
              <a:rPr lang="en-US" altLang="ko-KR" sz="1400">
                <a:solidFill>
                  <a:schemeClr val="tx1"/>
                </a:solidFill>
              </a:rPr>
              <a:t>: </a:t>
            </a:r>
            <a:r>
              <a:rPr lang="ko-KR" altLang="en-US" sz="1400">
                <a:solidFill>
                  <a:schemeClr val="tx1"/>
                </a:solidFill>
              </a:rPr>
              <a:t>사설 네트워크는 왜 만든 건가요</a:t>
            </a:r>
            <a:r>
              <a:rPr lang="en-US" altLang="ko-KR" sz="1400">
                <a:solidFill>
                  <a:schemeClr val="tx1"/>
                </a:solidFill>
              </a:rPr>
              <a:t>?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04AD38-E595-417F-BE90-5961AD378499}"/>
              </a:ext>
            </a:extLst>
          </p:cNvPr>
          <p:cNvSpPr/>
          <p:nvPr/>
        </p:nvSpPr>
        <p:spPr>
          <a:xfrm>
            <a:off x="2103717" y="3951246"/>
            <a:ext cx="5803153" cy="13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</a:t>
            </a:r>
            <a:r>
              <a:rPr lang="en-US" altLang="ko-KR" sz="1400">
                <a:solidFill>
                  <a:schemeClr val="tx1"/>
                </a:solidFill>
              </a:rPr>
              <a:t>:  </a:t>
            </a:r>
            <a:r>
              <a:rPr lang="ko-KR" altLang="en-US" sz="1400">
                <a:solidFill>
                  <a:schemeClr val="tx1"/>
                </a:solidFill>
              </a:rPr>
              <a:t>사설 </a:t>
            </a:r>
            <a:r>
              <a:rPr lang="en-US" altLang="ko-KR" sz="1400">
                <a:solidFill>
                  <a:schemeClr val="tx1"/>
                </a:solidFill>
              </a:rPr>
              <a:t>IP </a:t>
            </a:r>
            <a:r>
              <a:rPr lang="ko-KR" altLang="en-US" sz="1400">
                <a:solidFill>
                  <a:schemeClr val="tx1"/>
                </a:solidFill>
              </a:rPr>
              <a:t>주소가 필요한 이유는 기존의 </a:t>
            </a:r>
            <a:r>
              <a:rPr lang="en-US" altLang="ko-KR" sz="1400">
                <a:solidFill>
                  <a:schemeClr val="tx1"/>
                </a:solidFill>
              </a:rPr>
              <a:t>IP </a:t>
            </a:r>
            <a:r>
              <a:rPr lang="ko-KR" altLang="en-US" sz="1400">
                <a:solidFill>
                  <a:schemeClr val="tx1"/>
                </a:solidFill>
              </a:rPr>
              <a:t>주소가 부족하기 때문으로 서브넷</a:t>
            </a:r>
            <a:r>
              <a:rPr lang="en-US" altLang="ko-KR" sz="1400">
                <a:solidFill>
                  <a:schemeClr val="tx1"/>
                </a:solidFill>
              </a:rPr>
              <a:t>, </a:t>
            </a:r>
            <a:r>
              <a:rPr lang="ko-KR" altLang="en-US" sz="1400">
                <a:solidFill>
                  <a:schemeClr val="tx1"/>
                </a:solidFill>
              </a:rPr>
              <a:t>즉 외부에 노출할 필요가 없는 컴퓨터에는 사설 </a:t>
            </a:r>
            <a:r>
              <a:rPr lang="en-US" altLang="ko-KR" sz="1400">
                <a:solidFill>
                  <a:schemeClr val="tx1"/>
                </a:solidFill>
              </a:rPr>
              <a:t>IP </a:t>
            </a:r>
            <a:r>
              <a:rPr lang="ko-KR" altLang="en-US" sz="1400">
                <a:solidFill>
                  <a:schemeClr val="tx1"/>
                </a:solidFill>
              </a:rPr>
              <a:t>주소를 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부여하여 </a:t>
            </a:r>
            <a:r>
              <a:rPr lang="en-US" altLang="ko-KR" sz="1400">
                <a:solidFill>
                  <a:schemeClr val="tx1"/>
                </a:solidFill>
              </a:rPr>
              <a:t>IP </a:t>
            </a:r>
            <a:r>
              <a:rPr lang="ko-KR" altLang="en-US" sz="1400">
                <a:solidFill>
                  <a:schemeClr val="tx1"/>
                </a:solidFill>
              </a:rPr>
              <a:t>주소 고갈을 해결하기 위함입니다</a:t>
            </a:r>
            <a:r>
              <a:rPr lang="en-US" altLang="ko-KR" sz="140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EF443-27F1-42DE-8230-045AF60E6324}"/>
              </a:ext>
            </a:extLst>
          </p:cNvPr>
          <p:cNvSpPr txBox="1"/>
          <p:nvPr/>
        </p:nvSpPr>
        <p:spPr>
          <a:xfrm>
            <a:off x="3274358" y="613198"/>
            <a:ext cx="564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잠깐 간단하게 보는 </a:t>
            </a:r>
            <a:r>
              <a:rPr lang="en-US" altLang="ko-KR" sz="2400"/>
              <a:t>IP</a:t>
            </a:r>
            <a:r>
              <a:rPr lang="ko-KR" altLang="en-US" sz="2400"/>
              <a:t>주소</a:t>
            </a:r>
            <a:r>
              <a:rPr lang="en-US" altLang="ko-KR" sz="2400"/>
              <a:t>(IPv4)</a:t>
            </a:r>
            <a:r>
              <a:rPr lang="ko-KR" altLang="en-US" sz="2400"/>
              <a:t>의 개념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8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78716-DD4B-4B77-B1A4-127322006643}"/>
              </a:ext>
            </a:extLst>
          </p:cNvPr>
          <p:cNvSpPr txBox="1"/>
          <p:nvPr/>
        </p:nvSpPr>
        <p:spPr>
          <a:xfrm>
            <a:off x="62752" y="537883"/>
            <a:ext cx="346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전송 계층</a:t>
            </a:r>
            <a:r>
              <a:rPr lang="en-US" altLang="ko-KR" sz="2400" dirty="0"/>
              <a:t>(4</a:t>
            </a:r>
            <a:r>
              <a:rPr lang="ko-KR" altLang="en-US" sz="2400" dirty="0"/>
              <a:t>계층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74AB07D-040E-44F9-9AD1-FD60C6925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818372"/>
              </p:ext>
            </p:extLst>
          </p:nvPr>
        </p:nvGraphicFramePr>
        <p:xfrm>
          <a:off x="6212541" y="2560704"/>
          <a:ext cx="4087906" cy="1736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2824">
                  <a:extLst>
                    <a:ext uri="{9D8B030D-6E8A-4147-A177-3AD203B41FA5}">
                      <a16:colId xmlns:a16="http://schemas.microsoft.com/office/drawing/2014/main" val="3114698121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816447830"/>
                    </a:ext>
                  </a:extLst>
                </a:gridCol>
              </a:tblGrid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응용 프로그램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031407"/>
                  </a:ext>
                </a:extLst>
              </a:tr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표현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066957"/>
                  </a:ext>
                </a:extLst>
              </a:tr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세션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4619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CB5DCC-28DF-46B2-A3F8-5C56430C0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809991"/>
              </p:ext>
            </p:extLst>
          </p:nvPr>
        </p:nvGraphicFramePr>
        <p:xfrm>
          <a:off x="149412" y="3139568"/>
          <a:ext cx="4087906" cy="578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2824">
                  <a:extLst>
                    <a:ext uri="{9D8B030D-6E8A-4147-A177-3AD203B41FA5}">
                      <a16:colId xmlns:a16="http://schemas.microsoft.com/office/drawing/2014/main" val="3964669779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1540500852"/>
                    </a:ext>
                  </a:extLst>
                </a:gridCol>
              </a:tblGrid>
              <a:tr h="57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전송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671912"/>
                  </a:ext>
                </a:extLst>
              </a:tr>
            </a:tbl>
          </a:graphicData>
        </a:graphic>
      </p:graphicFrame>
      <p:pic>
        <p:nvPicPr>
          <p:cNvPr id="6" name="그래픽 5" descr="확성시1">
            <a:extLst>
              <a:ext uri="{FF2B5EF4-FFF2-40B4-BE49-F238E27FC236}">
                <a16:creationId xmlns:a16="http://schemas.microsoft.com/office/drawing/2014/main" id="{DA96F9E4-00BD-4478-97AF-4F543B524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2259" y="2828366"/>
            <a:ext cx="914400" cy="914400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E3736E46-D100-4D75-B9AB-E0BA635F0F2C}"/>
              </a:ext>
            </a:extLst>
          </p:cNvPr>
          <p:cNvSpPr/>
          <p:nvPr/>
        </p:nvSpPr>
        <p:spPr>
          <a:xfrm>
            <a:off x="3989294" y="1362635"/>
            <a:ext cx="2106706" cy="1465732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너희들은 각자의 일에 집중하도록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데이터가 잘 전달 됐는지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그 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과정이 효율적인지 판단하는 건 내가 다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알아서 한다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6CD7-CD5A-4967-8FAD-EEC9C13915E7}"/>
              </a:ext>
            </a:extLst>
          </p:cNvPr>
          <p:cNvSpPr txBox="1"/>
          <p:nvPr/>
        </p:nvSpPr>
        <p:spPr>
          <a:xfrm>
            <a:off x="0" y="4284865"/>
            <a:ext cx="3989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Q</a:t>
            </a:r>
            <a:r>
              <a:rPr lang="en-US" altLang="ko-KR" dirty="0"/>
              <a:t>: </a:t>
            </a:r>
            <a:r>
              <a:rPr lang="ko-KR" altLang="en-US" dirty="0"/>
              <a:t>데이터 전달의 유효성과 효율성은 어떻게 판단하나요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959FD-FFD7-416F-86D5-AC7F9317A447}"/>
              </a:ext>
            </a:extLst>
          </p:cNvPr>
          <p:cNvSpPr txBox="1"/>
          <p:nvPr/>
        </p:nvSpPr>
        <p:spPr>
          <a:xfrm>
            <a:off x="62752" y="5401396"/>
            <a:ext cx="3989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A</a:t>
            </a:r>
            <a:r>
              <a:rPr lang="en-US" altLang="ko-KR" dirty="0"/>
              <a:t>: </a:t>
            </a:r>
            <a:r>
              <a:rPr lang="ko-KR" altLang="en-US" dirty="0"/>
              <a:t>주로 포트와 </a:t>
            </a:r>
            <a:r>
              <a:rPr lang="en-US" altLang="ko-KR" dirty="0"/>
              <a:t>TCP </a:t>
            </a:r>
            <a:r>
              <a:rPr lang="ko-KR" altLang="en-US" dirty="0"/>
              <a:t>전송 프로토콜을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32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2A7B5-E819-4658-8E63-F74E22A1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541FC-1523-4F29-BBCC-E9EB0ED5C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보안의 </a:t>
            </a:r>
            <a:r>
              <a:rPr lang="en-US" altLang="ko-KR" dirty="0"/>
              <a:t>3</a:t>
            </a:r>
            <a:r>
              <a:rPr lang="ko-KR" altLang="en-US" dirty="0"/>
              <a:t>대 요소</a:t>
            </a:r>
            <a:r>
              <a:rPr lang="en-US" altLang="ko-KR" dirty="0"/>
              <a:t>(P.48)</a:t>
            </a:r>
          </a:p>
          <a:p>
            <a:endParaRPr lang="en-US" altLang="ko-KR" dirty="0"/>
          </a:p>
          <a:p>
            <a:r>
              <a:rPr lang="ko-KR" altLang="en-US" dirty="0"/>
              <a:t>네트워크 보안</a:t>
            </a:r>
            <a:r>
              <a:rPr lang="en-US" altLang="ko-KR" dirty="0"/>
              <a:t>(P.117)</a:t>
            </a:r>
          </a:p>
          <a:p>
            <a:pPr lvl="1"/>
            <a:r>
              <a:rPr lang="en-US" altLang="ko-KR" dirty="0"/>
              <a:t>01 </a:t>
            </a:r>
            <a:r>
              <a:rPr lang="ko-KR" altLang="en-US" dirty="0"/>
              <a:t>네트워크의 이해</a:t>
            </a:r>
            <a:r>
              <a:rPr lang="en-US" altLang="ko-KR" dirty="0"/>
              <a:t> - 1</a:t>
            </a:r>
            <a:r>
              <a:rPr lang="ko-KR" altLang="en-US" dirty="0"/>
              <a:t>계층 </a:t>
            </a:r>
            <a:r>
              <a:rPr lang="en-US" altLang="ko-KR" dirty="0"/>
              <a:t>~ 4</a:t>
            </a:r>
            <a:r>
              <a:rPr lang="ko-KR" altLang="en-US" dirty="0"/>
              <a:t>계층</a:t>
            </a:r>
            <a:endParaRPr lang="en-US" altLang="ko-KR" dirty="0"/>
          </a:p>
          <a:p>
            <a:pPr lvl="1"/>
            <a:r>
              <a:rPr lang="en-US" altLang="ko-KR" dirty="0"/>
              <a:t>02 </a:t>
            </a:r>
            <a:r>
              <a:rPr lang="ko-KR" altLang="en-US" dirty="0"/>
              <a:t>서비스 거부 공격</a:t>
            </a:r>
            <a:r>
              <a:rPr lang="en-US" altLang="ko-KR" dirty="0"/>
              <a:t>: DoS</a:t>
            </a:r>
            <a:r>
              <a:rPr lang="ko-KR" altLang="en-US" dirty="0"/>
              <a:t>와 </a:t>
            </a:r>
            <a:r>
              <a:rPr lang="en-US" altLang="ko-KR" dirty="0"/>
              <a:t>DDoS</a:t>
            </a:r>
          </a:p>
          <a:p>
            <a:pPr lvl="1"/>
            <a:r>
              <a:rPr lang="en-US" altLang="ko-KR" dirty="0"/>
              <a:t>03 </a:t>
            </a:r>
            <a:r>
              <a:rPr lang="ko-KR" altLang="en-US" dirty="0"/>
              <a:t>스니핑 공격</a:t>
            </a:r>
            <a:endParaRPr lang="en-US" altLang="ko-KR" dirty="0"/>
          </a:p>
          <a:p>
            <a:pPr lvl="1"/>
            <a:r>
              <a:rPr lang="en-US" altLang="ko-KR" dirty="0"/>
              <a:t>04 </a:t>
            </a:r>
            <a:r>
              <a:rPr lang="ko-KR" altLang="en-US" dirty="0"/>
              <a:t>스푸핑 공격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685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28C46-3574-4AE1-9C0C-8784D29616D8}"/>
              </a:ext>
            </a:extLst>
          </p:cNvPr>
          <p:cNvSpPr txBox="1"/>
          <p:nvPr/>
        </p:nvSpPr>
        <p:spPr>
          <a:xfrm>
            <a:off x="211756" y="336884"/>
            <a:ext cx="357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What is </a:t>
            </a:r>
            <a:r>
              <a:rPr lang="ko-KR" altLang="en-US" sz="2400" dirty="0"/>
              <a:t>포트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4" name="그래픽 3" descr="컴퓨터">
            <a:extLst>
              <a:ext uri="{FF2B5EF4-FFF2-40B4-BE49-F238E27FC236}">
                <a16:creationId xmlns:a16="http://schemas.microsoft.com/office/drawing/2014/main" id="{CD4DB3C2-0CCA-4096-997C-CC670BD4D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779" y="2971800"/>
            <a:ext cx="914400" cy="914400"/>
          </a:xfrm>
          <a:prstGeom prst="rect">
            <a:avLst/>
          </a:prstGeom>
        </p:spPr>
      </p:pic>
      <p:pic>
        <p:nvPicPr>
          <p:cNvPr id="6" name="그래픽 5" descr="상자">
            <a:extLst>
              <a:ext uri="{FF2B5EF4-FFF2-40B4-BE49-F238E27FC236}">
                <a16:creationId xmlns:a16="http://schemas.microsoft.com/office/drawing/2014/main" id="{44D9C1D9-647A-4C2C-A6C2-080C49418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68" y="2781300"/>
            <a:ext cx="457200" cy="457200"/>
          </a:xfrm>
          <a:prstGeom prst="rect">
            <a:avLst/>
          </a:prstGeom>
        </p:spPr>
      </p:pic>
      <p:pic>
        <p:nvPicPr>
          <p:cNvPr id="13" name="그래픽 12" descr="상자">
            <a:extLst>
              <a:ext uri="{FF2B5EF4-FFF2-40B4-BE49-F238E27FC236}">
                <a16:creationId xmlns:a16="http://schemas.microsoft.com/office/drawing/2014/main" id="{7E74CE95-C8AF-4519-8491-5F4B44928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68" y="3200400"/>
            <a:ext cx="457200" cy="457200"/>
          </a:xfrm>
          <a:prstGeom prst="rect">
            <a:avLst/>
          </a:prstGeom>
        </p:spPr>
      </p:pic>
      <p:pic>
        <p:nvPicPr>
          <p:cNvPr id="14" name="그래픽 13" descr="상자">
            <a:extLst>
              <a:ext uri="{FF2B5EF4-FFF2-40B4-BE49-F238E27FC236}">
                <a16:creationId xmlns:a16="http://schemas.microsoft.com/office/drawing/2014/main" id="{C95E2F17-61C1-418C-8FA5-25635AFB8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68" y="3659605"/>
            <a:ext cx="457200" cy="457200"/>
          </a:xfrm>
          <a:prstGeom prst="rect">
            <a:avLst/>
          </a:prstGeom>
        </p:spPr>
      </p:pic>
      <p:pic>
        <p:nvPicPr>
          <p:cNvPr id="15" name="그래픽 14" descr="상자">
            <a:extLst>
              <a:ext uri="{FF2B5EF4-FFF2-40B4-BE49-F238E27FC236}">
                <a16:creationId xmlns:a16="http://schemas.microsoft.com/office/drawing/2014/main" id="{9A12200D-ED4E-4CDC-962A-B64C0D343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3831" y="2965785"/>
            <a:ext cx="457200" cy="457200"/>
          </a:xfrm>
          <a:prstGeom prst="rect">
            <a:avLst/>
          </a:prstGeom>
        </p:spPr>
      </p:pic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F50F0135-75B7-4D08-8B4D-F263B275E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050" y="3430003"/>
            <a:ext cx="457200" cy="457200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C71CC1C-4BA4-446F-928C-5D382E1877D5}"/>
              </a:ext>
            </a:extLst>
          </p:cNvPr>
          <p:cNvSpPr/>
          <p:nvPr/>
        </p:nvSpPr>
        <p:spPr>
          <a:xfrm>
            <a:off x="1170272" y="1929506"/>
            <a:ext cx="914400" cy="612648"/>
          </a:xfrm>
          <a:prstGeom prst="wedgeRoundRectCallout">
            <a:avLst>
              <a:gd name="adj1" fmla="val 21272"/>
              <a:gd name="adj2" fmla="val 8292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패킷</a:t>
            </a:r>
          </a:p>
        </p:txBody>
      </p:sp>
      <p:pic>
        <p:nvPicPr>
          <p:cNvPr id="19" name="그래픽 18" descr="문이 열려 있음">
            <a:extLst>
              <a:ext uri="{FF2B5EF4-FFF2-40B4-BE49-F238E27FC236}">
                <a16:creationId xmlns:a16="http://schemas.microsoft.com/office/drawing/2014/main" id="{D9BC28E0-89A7-48D5-B415-AD8CC1E88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8160" y="1103254"/>
            <a:ext cx="612648" cy="612648"/>
          </a:xfrm>
          <a:prstGeom prst="rect">
            <a:avLst/>
          </a:prstGeom>
        </p:spPr>
      </p:pic>
      <p:pic>
        <p:nvPicPr>
          <p:cNvPr id="20" name="그래픽 19" descr="문이 열려 있음">
            <a:extLst>
              <a:ext uri="{FF2B5EF4-FFF2-40B4-BE49-F238E27FC236}">
                <a16:creationId xmlns:a16="http://schemas.microsoft.com/office/drawing/2014/main" id="{684F1751-708B-4C54-A073-95C30187E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8160" y="1868302"/>
            <a:ext cx="612648" cy="612648"/>
          </a:xfrm>
          <a:prstGeom prst="rect">
            <a:avLst/>
          </a:prstGeom>
        </p:spPr>
      </p:pic>
      <p:pic>
        <p:nvPicPr>
          <p:cNvPr id="21" name="그래픽 20" descr="문이 열려 있음">
            <a:extLst>
              <a:ext uri="{FF2B5EF4-FFF2-40B4-BE49-F238E27FC236}">
                <a16:creationId xmlns:a16="http://schemas.microsoft.com/office/drawing/2014/main" id="{7C0A4E9A-7B98-4CA6-BAAA-86C767625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8160" y="2633350"/>
            <a:ext cx="612648" cy="612648"/>
          </a:xfrm>
          <a:prstGeom prst="rect">
            <a:avLst/>
          </a:prstGeom>
        </p:spPr>
      </p:pic>
      <p:pic>
        <p:nvPicPr>
          <p:cNvPr id="22" name="그래픽 21" descr="문이 열려 있음">
            <a:extLst>
              <a:ext uri="{FF2B5EF4-FFF2-40B4-BE49-F238E27FC236}">
                <a16:creationId xmlns:a16="http://schemas.microsoft.com/office/drawing/2014/main" id="{0AB865F1-3788-482E-AFB9-1562041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8160" y="3398398"/>
            <a:ext cx="612648" cy="612648"/>
          </a:xfrm>
          <a:prstGeom prst="rect">
            <a:avLst/>
          </a:prstGeom>
        </p:spPr>
      </p:pic>
      <p:pic>
        <p:nvPicPr>
          <p:cNvPr id="23" name="그래픽 22" descr="문이 열려 있음">
            <a:extLst>
              <a:ext uri="{FF2B5EF4-FFF2-40B4-BE49-F238E27FC236}">
                <a16:creationId xmlns:a16="http://schemas.microsoft.com/office/drawing/2014/main" id="{9295923C-7F9B-437F-B011-0B0618E8D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4417" y="4163446"/>
            <a:ext cx="612648" cy="612648"/>
          </a:xfrm>
          <a:prstGeom prst="rect">
            <a:avLst/>
          </a:prstGeom>
        </p:spPr>
      </p:pic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B1F7C737-2396-48A0-8CEB-D408596C9CF0}"/>
              </a:ext>
            </a:extLst>
          </p:cNvPr>
          <p:cNvSpPr/>
          <p:nvPr/>
        </p:nvSpPr>
        <p:spPr>
          <a:xfrm>
            <a:off x="6190808" y="592657"/>
            <a:ext cx="1615280" cy="461665"/>
          </a:xfrm>
          <a:prstGeom prst="wedgeRectCallout">
            <a:avLst>
              <a:gd name="adj1" fmla="val -45044"/>
              <a:gd name="adj2" fmla="val 813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응용프로그램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0A8B865C-EE55-425B-8F96-A5D2FCBAB92F}"/>
              </a:ext>
            </a:extLst>
          </p:cNvPr>
          <p:cNvSpPr/>
          <p:nvPr/>
        </p:nvSpPr>
        <p:spPr>
          <a:xfrm>
            <a:off x="6190808" y="1409578"/>
            <a:ext cx="1615280" cy="461665"/>
          </a:xfrm>
          <a:prstGeom prst="wedgeRectCallout">
            <a:avLst>
              <a:gd name="adj1" fmla="val -45044"/>
              <a:gd name="adj2" fmla="val 813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응용프로그램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FAED19CA-D34E-4443-B96F-476523F71A1B}"/>
              </a:ext>
            </a:extLst>
          </p:cNvPr>
          <p:cNvSpPr/>
          <p:nvPr/>
        </p:nvSpPr>
        <p:spPr>
          <a:xfrm>
            <a:off x="6190808" y="2207662"/>
            <a:ext cx="1615280" cy="461665"/>
          </a:xfrm>
          <a:prstGeom prst="wedgeRectCallout">
            <a:avLst>
              <a:gd name="adj1" fmla="val -45044"/>
              <a:gd name="adj2" fmla="val 813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응용프로그램 </a:t>
            </a:r>
            <a:r>
              <a:rPr lang="en-US" altLang="ko-KR" sz="1200" dirty="0">
                <a:solidFill>
                  <a:schemeClr val="tx1"/>
                </a:solidFill>
              </a:rPr>
              <a:t>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말풍선: 사각형 29">
            <a:extLst>
              <a:ext uri="{FF2B5EF4-FFF2-40B4-BE49-F238E27FC236}">
                <a16:creationId xmlns:a16="http://schemas.microsoft.com/office/drawing/2014/main" id="{B38208A7-6F2E-42F0-8D5B-00C8A6A0916B}"/>
              </a:ext>
            </a:extLst>
          </p:cNvPr>
          <p:cNvSpPr/>
          <p:nvPr/>
        </p:nvSpPr>
        <p:spPr>
          <a:xfrm>
            <a:off x="6190808" y="3005747"/>
            <a:ext cx="1615280" cy="461665"/>
          </a:xfrm>
          <a:prstGeom prst="wedgeRectCallout">
            <a:avLst>
              <a:gd name="adj1" fmla="val -45044"/>
              <a:gd name="adj2" fmla="val 813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응용프로그램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769E43E9-2097-464E-A8F2-FE7E98254858}"/>
              </a:ext>
            </a:extLst>
          </p:cNvPr>
          <p:cNvSpPr/>
          <p:nvPr/>
        </p:nvSpPr>
        <p:spPr>
          <a:xfrm>
            <a:off x="6190808" y="3803832"/>
            <a:ext cx="1615280" cy="461665"/>
          </a:xfrm>
          <a:prstGeom prst="wedgeRectCallout">
            <a:avLst>
              <a:gd name="adj1" fmla="val -45044"/>
              <a:gd name="adj2" fmla="val 813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응용프로그램 </a:t>
            </a:r>
            <a:r>
              <a:rPr lang="en-US" altLang="ko-KR" sz="1200" dirty="0">
                <a:solidFill>
                  <a:schemeClr val="tx1"/>
                </a:solidFill>
              </a:rPr>
              <a:t>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설명선: 굽은 선 32">
            <a:extLst>
              <a:ext uri="{FF2B5EF4-FFF2-40B4-BE49-F238E27FC236}">
                <a16:creationId xmlns:a16="http://schemas.microsoft.com/office/drawing/2014/main" id="{BCEDD189-EFE9-41ED-91A0-C369FE41F5BB}"/>
              </a:ext>
            </a:extLst>
          </p:cNvPr>
          <p:cNvSpPr/>
          <p:nvPr/>
        </p:nvSpPr>
        <p:spPr>
          <a:xfrm>
            <a:off x="1771050" y="852925"/>
            <a:ext cx="2740793" cy="612648"/>
          </a:xfrm>
          <a:prstGeom prst="borderCallout2">
            <a:avLst>
              <a:gd name="adj1" fmla="val 59598"/>
              <a:gd name="adj2" fmla="val -2193"/>
              <a:gd name="adj3" fmla="val 59598"/>
              <a:gd name="adj4" fmla="val -22253"/>
              <a:gd name="adj5" fmla="val -619"/>
              <a:gd name="adj6" fmla="val -2253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시스템에 도착한 후 패킷이 찾아갈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응용 프로그램으로 통하는 통로 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1F68F0-F345-4A98-B136-524B975A9E35}"/>
              </a:ext>
            </a:extLst>
          </p:cNvPr>
          <p:cNvSpPr/>
          <p:nvPr/>
        </p:nvSpPr>
        <p:spPr>
          <a:xfrm>
            <a:off x="1763831" y="1599152"/>
            <a:ext cx="2748012" cy="612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응용 프로그램이 패킷을 식별할 때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사용하는 것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F9F8EA-C61D-4E9C-BAF3-7D1F957B5411}"/>
              </a:ext>
            </a:extLst>
          </p:cNvPr>
          <p:cNvSpPr/>
          <p:nvPr/>
        </p:nvSpPr>
        <p:spPr>
          <a:xfrm>
            <a:off x="1762466" y="2345379"/>
            <a:ext cx="2748012" cy="612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번</a:t>
            </a:r>
            <a:r>
              <a:rPr lang="en-US" altLang="ko-KR" sz="1200" dirty="0">
                <a:solidFill>
                  <a:schemeClr val="tx1"/>
                </a:solidFill>
              </a:rPr>
              <a:t>~65,535</a:t>
            </a:r>
            <a:r>
              <a:rPr lang="ko-KR" altLang="en-US" sz="1200" dirty="0">
                <a:solidFill>
                  <a:schemeClr val="tx1"/>
                </a:solidFill>
              </a:rPr>
              <a:t>번까지의 포트가 존재한다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3048C6-D88D-4D87-8F08-4E60AFD97735}"/>
              </a:ext>
            </a:extLst>
          </p:cNvPr>
          <p:cNvSpPr/>
          <p:nvPr/>
        </p:nvSpPr>
        <p:spPr>
          <a:xfrm>
            <a:off x="1758454" y="3103596"/>
            <a:ext cx="2748012" cy="612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출발지와 목적지의 응용 프로그램별 포트 번호를 갖고 통신한다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16A328-8839-4EC3-BC16-726700E53A9D}"/>
              </a:ext>
            </a:extLst>
          </p:cNvPr>
          <p:cNvSpPr/>
          <p:nvPr/>
        </p:nvSpPr>
        <p:spPr>
          <a:xfrm>
            <a:off x="1765595" y="3861812"/>
            <a:ext cx="2748012" cy="914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번부터 </a:t>
            </a:r>
            <a:r>
              <a:rPr lang="en-US" altLang="ko-KR" sz="1200" dirty="0">
                <a:solidFill>
                  <a:schemeClr val="tx1"/>
                </a:solidFill>
              </a:rPr>
              <a:t>1,023</a:t>
            </a:r>
            <a:r>
              <a:rPr lang="ko-KR" altLang="en-US" sz="1200" dirty="0">
                <a:solidFill>
                  <a:schemeClr val="tx1"/>
                </a:solidFill>
              </a:rPr>
              <a:t>번 포트는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잘 알려진 포트</a:t>
            </a:r>
            <a:r>
              <a:rPr lang="en-US" altLang="ko-KR" sz="1200" dirty="0">
                <a:solidFill>
                  <a:schemeClr val="tx1"/>
                </a:solidFill>
              </a:rPr>
              <a:t>＇</a:t>
            </a:r>
            <a:r>
              <a:rPr lang="ko-KR" altLang="en-US" sz="1200" dirty="0">
                <a:solidFill>
                  <a:schemeClr val="tx1"/>
                </a:solidFill>
              </a:rPr>
              <a:t>라고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그러나 보통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번은 사용하지 않으며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1,023</a:t>
            </a:r>
            <a:r>
              <a:rPr lang="ko-KR" altLang="en-US" sz="1200" dirty="0">
                <a:solidFill>
                  <a:schemeClr val="tx1"/>
                </a:solidFill>
              </a:rPr>
              <a:t>번 포트까지는 대부분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고유의 사용 용도가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E04E0DC8-AAEA-4151-8094-732F3B309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791448"/>
              </p:ext>
            </p:extLst>
          </p:nvPr>
        </p:nvGraphicFramePr>
        <p:xfrm>
          <a:off x="1758454" y="5187371"/>
          <a:ext cx="9170469" cy="52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067">
                  <a:extLst>
                    <a:ext uri="{9D8B030D-6E8A-4147-A177-3AD203B41FA5}">
                      <a16:colId xmlns:a16="http://schemas.microsoft.com/office/drawing/2014/main" val="438752615"/>
                    </a:ext>
                  </a:extLst>
                </a:gridCol>
                <a:gridCol w="1310067">
                  <a:extLst>
                    <a:ext uri="{9D8B030D-6E8A-4147-A177-3AD203B41FA5}">
                      <a16:colId xmlns:a16="http://schemas.microsoft.com/office/drawing/2014/main" val="2410213959"/>
                    </a:ext>
                  </a:extLst>
                </a:gridCol>
                <a:gridCol w="1310067">
                  <a:extLst>
                    <a:ext uri="{9D8B030D-6E8A-4147-A177-3AD203B41FA5}">
                      <a16:colId xmlns:a16="http://schemas.microsoft.com/office/drawing/2014/main" val="926764222"/>
                    </a:ext>
                  </a:extLst>
                </a:gridCol>
                <a:gridCol w="1310067">
                  <a:extLst>
                    <a:ext uri="{9D8B030D-6E8A-4147-A177-3AD203B41FA5}">
                      <a16:colId xmlns:a16="http://schemas.microsoft.com/office/drawing/2014/main" val="904784053"/>
                    </a:ext>
                  </a:extLst>
                </a:gridCol>
                <a:gridCol w="1310067">
                  <a:extLst>
                    <a:ext uri="{9D8B030D-6E8A-4147-A177-3AD203B41FA5}">
                      <a16:colId xmlns:a16="http://schemas.microsoft.com/office/drawing/2014/main" val="2669017493"/>
                    </a:ext>
                  </a:extLst>
                </a:gridCol>
                <a:gridCol w="1310067">
                  <a:extLst>
                    <a:ext uri="{9D8B030D-6E8A-4147-A177-3AD203B41FA5}">
                      <a16:colId xmlns:a16="http://schemas.microsoft.com/office/drawing/2014/main" val="3828791587"/>
                    </a:ext>
                  </a:extLst>
                </a:gridCol>
                <a:gridCol w="1310067">
                  <a:extLst>
                    <a:ext uri="{9D8B030D-6E8A-4147-A177-3AD203B41FA5}">
                      <a16:colId xmlns:a16="http://schemas.microsoft.com/office/drawing/2014/main" val="2745511686"/>
                    </a:ext>
                  </a:extLst>
                </a:gridCol>
              </a:tblGrid>
              <a:tr h="525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01001010101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출발지 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목적지 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출발지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87BE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목적지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87BE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출발지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MAC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D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목적지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MAC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D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791780"/>
                  </a:ext>
                </a:extLst>
              </a:tr>
            </a:tbl>
          </a:graphicData>
        </a:graphic>
      </p:graphicFrame>
      <p:sp>
        <p:nvSpPr>
          <p:cNvPr id="40" name="양쪽 대괄호 39">
            <a:extLst>
              <a:ext uri="{FF2B5EF4-FFF2-40B4-BE49-F238E27FC236}">
                <a16:creationId xmlns:a16="http://schemas.microsoft.com/office/drawing/2014/main" id="{6E0AF014-5DD0-4ACB-B5E9-744D6C36877A}"/>
              </a:ext>
            </a:extLst>
          </p:cNvPr>
          <p:cNvSpPr/>
          <p:nvPr/>
        </p:nvSpPr>
        <p:spPr>
          <a:xfrm>
            <a:off x="1684421" y="5842535"/>
            <a:ext cx="1357161" cy="502314"/>
          </a:xfrm>
          <a:prstGeom prst="bracketPair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세션 계층까지의 패킷 정보</a:t>
            </a: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DC8248F4-FA7C-4935-8DDF-425878F342DE}"/>
              </a:ext>
            </a:extLst>
          </p:cNvPr>
          <p:cNvSpPr/>
          <p:nvPr/>
        </p:nvSpPr>
        <p:spPr>
          <a:xfrm>
            <a:off x="3041582" y="5842535"/>
            <a:ext cx="2618073" cy="502314"/>
          </a:xfrm>
          <a:prstGeom prst="bracketPair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전송 계층의 패킷 정보</a:t>
            </a:r>
            <a:endParaRPr lang="ko-KR" altLang="en-US" sz="1200" dirty="0"/>
          </a:p>
        </p:txBody>
      </p:sp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2F5E8EA2-A436-49E6-B553-C2BBA041DCCD}"/>
              </a:ext>
            </a:extLst>
          </p:cNvPr>
          <p:cNvSpPr/>
          <p:nvPr/>
        </p:nvSpPr>
        <p:spPr>
          <a:xfrm>
            <a:off x="5659655" y="5842535"/>
            <a:ext cx="2618073" cy="502314"/>
          </a:xfrm>
          <a:prstGeom prst="bracketPair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네트워크 계층의 패킷 정보</a:t>
            </a:r>
          </a:p>
        </p:txBody>
      </p:sp>
      <p:sp>
        <p:nvSpPr>
          <p:cNvPr id="43" name="양쪽 대괄호 42">
            <a:extLst>
              <a:ext uri="{FF2B5EF4-FFF2-40B4-BE49-F238E27FC236}">
                <a16:creationId xmlns:a16="http://schemas.microsoft.com/office/drawing/2014/main" id="{83885C9F-19F9-4E8A-AD18-4D0287D4FB43}"/>
              </a:ext>
            </a:extLst>
          </p:cNvPr>
          <p:cNvSpPr/>
          <p:nvPr/>
        </p:nvSpPr>
        <p:spPr>
          <a:xfrm>
            <a:off x="8277728" y="5831909"/>
            <a:ext cx="2618073" cy="502314"/>
          </a:xfrm>
          <a:prstGeom prst="bracketPair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데이터 링크 계층의 패킷 정보</a:t>
            </a:r>
          </a:p>
        </p:txBody>
      </p:sp>
      <p:pic>
        <p:nvPicPr>
          <p:cNvPr id="44" name="그래픽 43" descr="상자">
            <a:extLst>
              <a:ext uri="{FF2B5EF4-FFF2-40B4-BE49-F238E27FC236}">
                <a16:creationId xmlns:a16="http://schemas.microsoft.com/office/drawing/2014/main" id="{302F62FB-955F-4E52-BE0A-125086466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677" y="5385439"/>
            <a:ext cx="655164" cy="65516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08752B0-B7F4-4A46-9BC7-3E019047D988}"/>
              </a:ext>
            </a:extLst>
          </p:cNvPr>
          <p:cNvSpPr txBox="1"/>
          <p:nvPr/>
        </p:nvSpPr>
        <p:spPr>
          <a:xfrm>
            <a:off x="209350" y="6057224"/>
            <a:ext cx="1001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패킷의 구조</a:t>
            </a:r>
            <a:endParaRPr lang="ko-KR" altLang="en-US" sz="1200" dirty="0"/>
          </a:p>
        </p:txBody>
      </p:sp>
      <p:pic>
        <p:nvPicPr>
          <p:cNvPr id="47" name="그래픽 46" descr="오른쪽 화살표">
            <a:extLst>
              <a:ext uri="{FF2B5EF4-FFF2-40B4-BE49-F238E27FC236}">
                <a16:creationId xmlns:a16="http://schemas.microsoft.com/office/drawing/2014/main" id="{0D512EF2-CD5C-4105-8ABE-D66991CE84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8060" y="5409523"/>
            <a:ext cx="457200" cy="6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35456 0.1127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1" y="562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35612 -0.0666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9" y="-333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3556 -0.2449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3" y="-1224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31901 0.1939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1" y="969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31862 -0.32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1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3E4B8-FF09-4981-A16E-E521E6B3063B}"/>
              </a:ext>
            </a:extLst>
          </p:cNvPr>
          <p:cNvSpPr txBox="1"/>
          <p:nvPr/>
        </p:nvSpPr>
        <p:spPr>
          <a:xfrm>
            <a:off x="211756" y="336884"/>
            <a:ext cx="357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What is TCP?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18A3A-7CD1-46BF-A098-F4E35CE0B0AE}"/>
              </a:ext>
            </a:extLst>
          </p:cNvPr>
          <p:cNvSpPr txBox="1"/>
          <p:nvPr/>
        </p:nvSpPr>
        <p:spPr>
          <a:xfrm>
            <a:off x="1559292" y="1343269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클라이언트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8C58D-4A21-4D93-96EE-55D3B9A34B36}"/>
              </a:ext>
            </a:extLst>
          </p:cNvPr>
          <p:cNvSpPr txBox="1"/>
          <p:nvPr/>
        </p:nvSpPr>
        <p:spPr>
          <a:xfrm>
            <a:off x="4700337" y="1343268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A40E99-DEB8-4E9D-AB5D-5732A10FDB57}"/>
              </a:ext>
            </a:extLst>
          </p:cNvPr>
          <p:cNvCxnSpPr>
            <a:stCxn id="4" idx="2"/>
          </p:cNvCxnSpPr>
          <p:nvPr/>
        </p:nvCxnSpPr>
        <p:spPr>
          <a:xfrm flipH="1">
            <a:off x="2257123" y="1651046"/>
            <a:ext cx="1" cy="43262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C0F5ED-4471-4C2E-95F1-9A93A232FC5B}"/>
              </a:ext>
            </a:extLst>
          </p:cNvPr>
          <p:cNvCxnSpPr/>
          <p:nvPr/>
        </p:nvCxnSpPr>
        <p:spPr>
          <a:xfrm flipH="1">
            <a:off x="5398167" y="1651045"/>
            <a:ext cx="1" cy="43262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F1ECDB-691C-4002-A2C4-CDD77221C159}"/>
              </a:ext>
            </a:extLst>
          </p:cNvPr>
          <p:cNvSpPr txBox="1"/>
          <p:nvPr/>
        </p:nvSpPr>
        <p:spPr>
          <a:xfrm>
            <a:off x="601579" y="1803677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Closed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B836C-F183-4BB3-9FB2-5C1A6B1CE771}"/>
              </a:ext>
            </a:extLst>
          </p:cNvPr>
          <p:cNvSpPr txBox="1"/>
          <p:nvPr/>
        </p:nvSpPr>
        <p:spPr>
          <a:xfrm>
            <a:off x="5658049" y="1797805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Listen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5502D-44EC-4348-8C20-68372BDF3B04}"/>
              </a:ext>
            </a:extLst>
          </p:cNvPr>
          <p:cNvSpPr txBox="1"/>
          <p:nvPr/>
        </p:nvSpPr>
        <p:spPr>
          <a:xfrm>
            <a:off x="601579" y="2499605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SYN Sent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8174A3-4AD3-459E-A642-0421536ED524}"/>
              </a:ext>
            </a:extLst>
          </p:cNvPr>
          <p:cNvSpPr txBox="1"/>
          <p:nvPr/>
        </p:nvSpPr>
        <p:spPr>
          <a:xfrm>
            <a:off x="5658049" y="3275111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STN Received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C8028-8A20-4F52-BAFF-3E5898696776}"/>
              </a:ext>
            </a:extLst>
          </p:cNvPr>
          <p:cNvSpPr txBox="1"/>
          <p:nvPr/>
        </p:nvSpPr>
        <p:spPr>
          <a:xfrm>
            <a:off x="601578" y="4438770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Established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B2D80-3597-47CE-A479-DD6E0856E30B}"/>
              </a:ext>
            </a:extLst>
          </p:cNvPr>
          <p:cNvSpPr txBox="1"/>
          <p:nvPr/>
        </p:nvSpPr>
        <p:spPr>
          <a:xfrm>
            <a:off x="5658049" y="5360843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Established</a:t>
            </a:r>
            <a:endParaRPr lang="ko-KR" altLang="en-US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93CBE9-F1E0-455C-ACDB-75CB88BEC5CD}"/>
              </a:ext>
            </a:extLst>
          </p:cNvPr>
          <p:cNvCxnSpPr>
            <a:cxnSpLocks/>
          </p:cNvCxnSpPr>
          <p:nvPr/>
        </p:nvCxnSpPr>
        <p:spPr>
          <a:xfrm>
            <a:off x="2257123" y="2653493"/>
            <a:ext cx="3141044" cy="775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2E58E2-E52D-4EB5-A33F-90FAA1D02E66}"/>
              </a:ext>
            </a:extLst>
          </p:cNvPr>
          <p:cNvCxnSpPr>
            <a:cxnSpLocks/>
          </p:cNvCxnSpPr>
          <p:nvPr/>
        </p:nvCxnSpPr>
        <p:spPr>
          <a:xfrm flipH="1">
            <a:off x="2257123" y="3582888"/>
            <a:ext cx="3141044" cy="9313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3AA1B70-5470-4A39-BAC0-819260D00F02}"/>
              </a:ext>
            </a:extLst>
          </p:cNvPr>
          <p:cNvCxnSpPr>
            <a:cxnSpLocks/>
          </p:cNvCxnSpPr>
          <p:nvPr/>
        </p:nvCxnSpPr>
        <p:spPr>
          <a:xfrm>
            <a:off x="2257122" y="4700330"/>
            <a:ext cx="3141044" cy="775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A38F2D-C57D-4615-B311-2902C87F722B}"/>
              </a:ext>
            </a:extLst>
          </p:cNvPr>
          <p:cNvSpPr txBox="1"/>
          <p:nvPr/>
        </p:nvSpPr>
        <p:spPr>
          <a:xfrm rot="828715">
            <a:off x="3129812" y="2633543"/>
            <a:ext cx="139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SYN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823C68-9D95-479F-9623-50210E17F389}"/>
              </a:ext>
            </a:extLst>
          </p:cNvPr>
          <p:cNvSpPr txBox="1"/>
          <p:nvPr/>
        </p:nvSpPr>
        <p:spPr>
          <a:xfrm rot="20561917">
            <a:off x="3131278" y="3628874"/>
            <a:ext cx="139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SYN + ACK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6A6A4-85D4-4F8E-9B66-7EE5B120B477}"/>
              </a:ext>
            </a:extLst>
          </p:cNvPr>
          <p:cNvSpPr txBox="1"/>
          <p:nvPr/>
        </p:nvSpPr>
        <p:spPr>
          <a:xfrm rot="847175">
            <a:off x="3129814" y="5149073"/>
            <a:ext cx="139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ACK</a:t>
            </a:r>
            <a:endParaRPr lang="ko-KR" altLang="en-US" sz="16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E413A2-6655-4FE7-AA43-FCCC2C554DD3}"/>
              </a:ext>
            </a:extLst>
          </p:cNvPr>
          <p:cNvCxnSpPr>
            <a:cxnSpLocks/>
          </p:cNvCxnSpPr>
          <p:nvPr/>
        </p:nvCxnSpPr>
        <p:spPr>
          <a:xfrm>
            <a:off x="510139" y="2319688"/>
            <a:ext cx="6718434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357284-28A4-48FB-B7F5-78769B985D8D}"/>
              </a:ext>
            </a:extLst>
          </p:cNvPr>
          <p:cNvCxnSpPr>
            <a:cxnSpLocks/>
          </p:cNvCxnSpPr>
          <p:nvPr/>
        </p:nvCxnSpPr>
        <p:spPr>
          <a:xfrm>
            <a:off x="510139" y="4429063"/>
            <a:ext cx="6718434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3BBF7B-08FE-4EBE-8E72-04E0CAE5CB1C}"/>
              </a:ext>
            </a:extLst>
          </p:cNvPr>
          <p:cNvCxnSpPr>
            <a:cxnSpLocks/>
          </p:cNvCxnSpPr>
          <p:nvPr/>
        </p:nvCxnSpPr>
        <p:spPr>
          <a:xfrm>
            <a:off x="510139" y="3275111"/>
            <a:ext cx="6718434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4B4B3E-CCE6-4E7C-8298-0BE9E95ACE9D}"/>
              </a:ext>
            </a:extLst>
          </p:cNvPr>
          <p:cNvSpPr txBox="1"/>
          <p:nvPr/>
        </p:nvSpPr>
        <p:spPr>
          <a:xfrm>
            <a:off x="7759567" y="1797805"/>
            <a:ext cx="4127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통신이 끊긴 상태이다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0B05D9-ADC3-4CC3-A4DB-75DBB8ACA91F}"/>
              </a:ext>
            </a:extLst>
          </p:cNvPr>
          <p:cNvSpPr txBox="1"/>
          <p:nvPr/>
        </p:nvSpPr>
        <p:spPr>
          <a:xfrm>
            <a:off x="7759567" y="2607235"/>
            <a:ext cx="4127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클라이언트</a:t>
            </a:r>
            <a:r>
              <a:rPr lang="en-US" altLang="ko-KR" sz="1400" dirty="0"/>
              <a:t>: </a:t>
            </a:r>
            <a:r>
              <a:rPr lang="ko-KR" altLang="en-US" sz="1400" dirty="0"/>
              <a:t>야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. </a:t>
            </a:r>
            <a:r>
              <a:rPr lang="ko-KR" altLang="en-US" sz="1400" dirty="0"/>
              <a:t>전화 받아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13B664-AEF5-4160-9B44-0F753FA168CF}"/>
              </a:ext>
            </a:extLst>
          </p:cNvPr>
          <p:cNvSpPr txBox="1"/>
          <p:nvPr/>
        </p:nvSpPr>
        <p:spPr>
          <a:xfrm>
            <a:off x="7759566" y="3582888"/>
            <a:ext cx="4127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</a:t>
            </a:r>
            <a:r>
              <a:rPr lang="en-US" altLang="ko-KR" sz="1400" dirty="0"/>
              <a:t>: </a:t>
            </a:r>
            <a:r>
              <a:rPr lang="ko-KR" altLang="en-US" sz="1400" dirty="0"/>
              <a:t>또 너냐</a:t>
            </a:r>
            <a:r>
              <a:rPr lang="en-US" altLang="ko-KR" sz="1400" dirty="0"/>
              <a:t>? </a:t>
            </a:r>
            <a:r>
              <a:rPr lang="ko-KR" altLang="en-US" sz="1400" dirty="0"/>
              <a:t>이번엔 또 무슨 일이야</a:t>
            </a:r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3D878-B5CC-4800-BD0B-2DFB5618DC5F}"/>
              </a:ext>
            </a:extLst>
          </p:cNvPr>
          <p:cNvSpPr txBox="1"/>
          <p:nvPr/>
        </p:nvSpPr>
        <p:spPr>
          <a:xfrm>
            <a:off x="7759566" y="4700330"/>
            <a:ext cx="412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클라이언트</a:t>
            </a:r>
            <a:r>
              <a:rPr lang="en-US" altLang="ko-KR" sz="1400" dirty="0"/>
              <a:t>: TCP </a:t>
            </a:r>
            <a:r>
              <a:rPr lang="ko-KR" altLang="en-US" sz="1400" dirty="0"/>
              <a:t>프로토콜을 한 번 따라해봤다</a:t>
            </a:r>
            <a:r>
              <a:rPr lang="en-US" altLang="ko-KR" sz="1400" dirty="0"/>
              <a:t>.  </a:t>
            </a:r>
            <a:r>
              <a:rPr lang="ko-KR" altLang="en-US" sz="1400" dirty="0"/>
              <a:t>협조해줘서 고맙다 서버야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8DEE76-D13B-4C24-B19B-986B3087357A}"/>
              </a:ext>
            </a:extLst>
          </p:cNvPr>
          <p:cNvSpPr txBox="1"/>
          <p:nvPr/>
        </p:nvSpPr>
        <p:spPr>
          <a:xfrm>
            <a:off x="2725792" y="826835"/>
            <a:ext cx="228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3-way hand shaking</a:t>
            </a:r>
            <a:endParaRPr lang="ko-KR" altLang="en-US" sz="16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10316AE-E621-4656-B209-5828748D6FBA}"/>
              </a:ext>
            </a:extLst>
          </p:cNvPr>
          <p:cNvSpPr txBox="1"/>
          <p:nvPr/>
        </p:nvSpPr>
        <p:spPr>
          <a:xfrm>
            <a:off x="2639164" y="6187918"/>
            <a:ext cx="228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TCP </a:t>
            </a:r>
            <a:r>
              <a:rPr lang="ko-KR" altLang="en-US" sz="1600" dirty="0"/>
              <a:t>연결 설정 과정</a:t>
            </a:r>
          </a:p>
        </p:txBody>
      </p:sp>
    </p:spTree>
    <p:extLst>
      <p:ext uri="{BB962C8B-B14F-4D97-AF65-F5344CB8AC3E}">
        <p14:creationId xmlns:p14="http://schemas.microsoft.com/office/powerpoint/2010/main" val="308399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0" grpId="0"/>
      <p:bldP spid="11" grpId="0"/>
      <p:bldP spid="12" grpId="0"/>
      <p:bldP spid="13" grpId="0"/>
      <p:bldP spid="14" grpId="0"/>
      <p:bldP spid="15" grpId="0"/>
      <p:bldP spid="25" grpId="0"/>
      <p:bldP spid="26" grpId="0"/>
      <p:bldP spid="27" grpId="0"/>
      <p:bldP spid="33" grpId="0"/>
      <p:bldP spid="34" grpId="0"/>
      <p:bldP spid="35" grpId="0"/>
      <p:bldP spid="36" grpId="0"/>
      <p:bldP spid="37" grpId="0"/>
      <p:bldP spid="9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0EEEFEE-A3CB-4160-94B5-E4D414EA19AF}"/>
              </a:ext>
            </a:extLst>
          </p:cNvPr>
          <p:cNvSpPr txBox="1"/>
          <p:nvPr/>
        </p:nvSpPr>
        <p:spPr>
          <a:xfrm>
            <a:off x="211756" y="336884"/>
            <a:ext cx="357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What is TCP?(2)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987A36-9CA1-44B6-AF71-2188CDD37CED}"/>
              </a:ext>
            </a:extLst>
          </p:cNvPr>
          <p:cNvSpPr txBox="1"/>
          <p:nvPr/>
        </p:nvSpPr>
        <p:spPr>
          <a:xfrm>
            <a:off x="1559292" y="1343269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클라이언트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65D9C-2979-4843-8988-4A1DBCBC9692}"/>
              </a:ext>
            </a:extLst>
          </p:cNvPr>
          <p:cNvSpPr txBox="1"/>
          <p:nvPr/>
        </p:nvSpPr>
        <p:spPr>
          <a:xfrm>
            <a:off x="4700337" y="1343268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서버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5D2F3F9-B8DF-4001-834D-5D362D67DED1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256323" y="1651046"/>
            <a:ext cx="801" cy="50866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406973-F271-4EBB-9F7B-45B635C1EFEC}"/>
              </a:ext>
            </a:extLst>
          </p:cNvPr>
          <p:cNvCxnSpPr>
            <a:cxnSpLocks/>
          </p:cNvCxnSpPr>
          <p:nvPr/>
        </p:nvCxnSpPr>
        <p:spPr>
          <a:xfrm>
            <a:off x="5398170" y="1651045"/>
            <a:ext cx="41705" cy="50866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965A7A3-A360-46DE-8617-0FCFCEF3A9AA}"/>
              </a:ext>
            </a:extLst>
          </p:cNvPr>
          <p:cNvSpPr txBox="1"/>
          <p:nvPr/>
        </p:nvSpPr>
        <p:spPr>
          <a:xfrm>
            <a:off x="601579" y="1803677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Established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69245-864C-40CC-BAA8-3AA4DA7ABA13}"/>
              </a:ext>
            </a:extLst>
          </p:cNvPr>
          <p:cNvSpPr txBox="1"/>
          <p:nvPr/>
        </p:nvSpPr>
        <p:spPr>
          <a:xfrm>
            <a:off x="5658049" y="1807666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Established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1AA0E3-1308-4C47-9867-05EB538D4E39}"/>
              </a:ext>
            </a:extLst>
          </p:cNvPr>
          <p:cNvSpPr txBox="1"/>
          <p:nvPr/>
        </p:nvSpPr>
        <p:spPr>
          <a:xfrm>
            <a:off x="601579" y="2499605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Close Wait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2D8B79-BD31-40B6-B496-4D691F768FC3}"/>
              </a:ext>
            </a:extLst>
          </p:cNvPr>
          <p:cNvSpPr txBox="1"/>
          <p:nvPr/>
        </p:nvSpPr>
        <p:spPr>
          <a:xfrm>
            <a:off x="5658049" y="3275111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Close Wait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D84EDA-720B-4029-B6BD-C7BC3035B786}"/>
              </a:ext>
            </a:extLst>
          </p:cNvPr>
          <p:cNvSpPr txBox="1"/>
          <p:nvPr/>
        </p:nvSpPr>
        <p:spPr>
          <a:xfrm>
            <a:off x="601578" y="5206954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Established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2F1833-6932-44DB-8EBF-B23A25D9387F}"/>
              </a:ext>
            </a:extLst>
          </p:cNvPr>
          <p:cNvSpPr txBox="1"/>
          <p:nvPr/>
        </p:nvSpPr>
        <p:spPr>
          <a:xfrm>
            <a:off x="5658049" y="5880141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Established</a:t>
            </a:r>
            <a:endParaRPr lang="ko-KR" altLang="en-US" sz="14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CB104A-F9D8-4980-8420-3A065A75A6C9}"/>
              </a:ext>
            </a:extLst>
          </p:cNvPr>
          <p:cNvCxnSpPr>
            <a:cxnSpLocks/>
          </p:cNvCxnSpPr>
          <p:nvPr/>
        </p:nvCxnSpPr>
        <p:spPr>
          <a:xfrm>
            <a:off x="2298833" y="2356966"/>
            <a:ext cx="3141044" cy="775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572B0CB-87D9-41D0-8EA2-5537FD5F69D3}"/>
              </a:ext>
            </a:extLst>
          </p:cNvPr>
          <p:cNvCxnSpPr>
            <a:cxnSpLocks/>
          </p:cNvCxnSpPr>
          <p:nvPr/>
        </p:nvCxnSpPr>
        <p:spPr>
          <a:xfrm flipH="1">
            <a:off x="2277978" y="3149402"/>
            <a:ext cx="3141044" cy="9313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C170EF7-F1EA-481B-8086-993FE3455521}"/>
              </a:ext>
            </a:extLst>
          </p:cNvPr>
          <p:cNvCxnSpPr>
            <a:cxnSpLocks/>
          </p:cNvCxnSpPr>
          <p:nvPr/>
        </p:nvCxnSpPr>
        <p:spPr>
          <a:xfrm>
            <a:off x="2277978" y="5241846"/>
            <a:ext cx="3141044" cy="775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A6AE415-1B21-4D02-8298-A5E4372AEF1B}"/>
              </a:ext>
            </a:extLst>
          </p:cNvPr>
          <p:cNvSpPr txBox="1"/>
          <p:nvPr/>
        </p:nvSpPr>
        <p:spPr>
          <a:xfrm rot="828715">
            <a:off x="3129814" y="2739614"/>
            <a:ext cx="139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FIN</a:t>
            </a:r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E395C9-5F28-4744-9F17-6EFCB05FF368}"/>
              </a:ext>
            </a:extLst>
          </p:cNvPr>
          <p:cNvSpPr txBox="1"/>
          <p:nvPr/>
        </p:nvSpPr>
        <p:spPr>
          <a:xfrm rot="20561917">
            <a:off x="3131278" y="3628874"/>
            <a:ext cx="139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ACK</a:t>
            </a:r>
            <a:endParaRPr lang="ko-KR" alt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B1CB8E-0738-4B18-9023-B5BF0E288F89}"/>
              </a:ext>
            </a:extLst>
          </p:cNvPr>
          <p:cNvSpPr txBox="1"/>
          <p:nvPr/>
        </p:nvSpPr>
        <p:spPr>
          <a:xfrm rot="847175">
            <a:off x="3129811" y="5642410"/>
            <a:ext cx="139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ACK</a:t>
            </a:r>
            <a:endParaRPr lang="ko-KR" altLang="en-US" sz="16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BA18B70-7474-478E-A0A2-65164A5DCFBF}"/>
              </a:ext>
            </a:extLst>
          </p:cNvPr>
          <p:cNvCxnSpPr>
            <a:cxnSpLocks/>
          </p:cNvCxnSpPr>
          <p:nvPr/>
        </p:nvCxnSpPr>
        <p:spPr>
          <a:xfrm>
            <a:off x="510139" y="2319688"/>
            <a:ext cx="6718434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3D33FB0-6829-4882-A8B1-E570FA0BE3C9}"/>
              </a:ext>
            </a:extLst>
          </p:cNvPr>
          <p:cNvCxnSpPr>
            <a:cxnSpLocks/>
          </p:cNvCxnSpPr>
          <p:nvPr/>
        </p:nvCxnSpPr>
        <p:spPr>
          <a:xfrm>
            <a:off x="601578" y="5206954"/>
            <a:ext cx="6718434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1230D57-30FC-401F-9F8A-6F7EEE279650}"/>
              </a:ext>
            </a:extLst>
          </p:cNvPr>
          <p:cNvCxnSpPr>
            <a:cxnSpLocks/>
          </p:cNvCxnSpPr>
          <p:nvPr/>
        </p:nvCxnSpPr>
        <p:spPr>
          <a:xfrm>
            <a:off x="517921" y="3132472"/>
            <a:ext cx="6718434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AC9841-0FF8-4766-A541-BDBD024F7F62}"/>
              </a:ext>
            </a:extLst>
          </p:cNvPr>
          <p:cNvSpPr txBox="1"/>
          <p:nvPr/>
        </p:nvSpPr>
        <p:spPr>
          <a:xfrm>
            <a:off x="7759567" y="1797805"/>
            <a:ext cx="432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통신을 하는 중이므로 둘 모두 </a:t>
            </a:r>
            <a:r>
              <a:rPr lang="en-US" altLang="ko-KR" sz="1400" dirty="0"/>
              <a:t>Established</a:t>
            </a:r>
            <a:r>
              <a:rPr lang="ko-KR" altLang="en-US" sz="1400" dirty="0"/>
              <a:t> 상태이다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37D30E-89D6-4A9D-9743-095E73F2BB14}"/>
              </a:ext>
            </a:extLst>
          </p:cNvPr>
          <p:cNvSpPr txBox="1"/>
          <p:nvPr/>
        </p:nvSpPr>
        <p:spPr>
          <a:xfrm>
            <a:off x="7759566" y="2465446"/>
            <a:ext cx="4127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클라이언트</a:t>
            </a:r>
            <a:r>
              <a:rPr lang="en-US" altLang="ko-KR" sz="1400" dirty="0"/>
              <a:t>: </a:t>
            </a:r>
            <a:r>
              <a:rPr lang="ko-KR" altLang="en-US" sz="1400" dirty="0"/>
              <a:t>그럼 난 볼일 끝났으니까 끊는다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AC1D7C-1A5C-4261-A23B-6FEDF85B9469}"/>
              </a:ext>
            </a:extLst>
          </p:cNvPr>
          <p:cNvSpPr txBox="1"/>
          <p:nvPr/>
        </p:nvSpPr>
        <p:spPr>
          <a:xfrm>
            <a:off x="7759566" y="3582888"/>
            <a:ext cx="412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</a:t>
            </a:r>
            <a:r>
              <a:rPr lang="en-US" altLang="ko-KR" sz="1400" dirty="0"/>
              <a:t>: </a:t>
            </a:r>
            <a:r>
              <a:rPr lang="ko-KR" altLang="en-US" sz="1400" dirty="0"/>
              <a:t>하</a:t>
            </a:r>
            <a:r>
              <a:rPr lang="en-US" altLang="ko-KR" sz="1400" dirty="0"/>
              <a:t>...</a:t>
            </a:r>
            <a:r>
              <a:rPr lang="ko-KR" altLang="en-US" sz="1400" dirty="0"/>
              <a:t>그래</a:t>
            </a:r>
            <a:r>
              <a:rPr lang="en-US" altLang="ko-KR" sz="1400" dirty="0"/>
              <a:t>.. </a:t>
            </a:r>
            <a:r>
              <a:rPr lang="ko-KR" altLang="en-US" sz="1400" dirty="0"/>
              <a:t>빨리 끊어라</a:t>
            </a:r>
            <a:r>
              <a:rPr lang="en-US" altLang="ko-KR" sz="1400" dirty="0"/>
              <a:t>… </a:t>
            </a:r>
            <a:r>
              <a:rPr lang="ko-KR" altLang="en-US" sz="1400" dirty="0"/>
              <a:t>나도 끊는다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        (</a:t>
            </a:r>
            <a:r>
              <a:rPr lang="ko-KR" altLang="en-US" sz="1400" dirty="0"/>
              <a:t>연결 종료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D7B7D7-E10F-47A3-905D-639C70565D27}"/>
              </a:ext>
            </a:extLst>
          </p:cNvPr>
          <p:cNvSpPr txBox="1"/>
          <p:nvPr/>
        </p:nvSpPr>
        <p:spPr>
          <a:xfrm>
            <a:off x="7759566" y="5321822"/>
            <a:ext cx="4127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클라이언트</a:t>
            </a:r>
            <a:r>
              <a:rPr lang="en-US" altLang="ko-KR" sz="1400" dirty="0"/>
              <a:t>: </a:t>
            </a:r>
            <a:r>
              <a:rPr lang="ko-KR" altLang="en-US" sz="1400" dirty="0"/>
              <a:t>그래</a:t>
            </a:r>
            <a:r>
              <a:rPr lang="en-US" altLang="ko-KR" sz="1400" dirty="0"/>
              <a:t>~ </a:t>
            </a:r>
            <a:r>
              <a:rPr lang="ko-KR" altLang="en-US" sz="1400" dirty="0"/>
              <a:t>잘 자</a:t>
            </a:r>
            <a:r>
              <a:rPr lang="en-US" altLang="ko-KR" sz="1400" dirty="0"/>
              <a:t>~ ^^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E72989-FFE1-4077-959B-1161D8EC3197}"/>
              </a:ext>
            </a:extLst>
          </p:cNvPr>
          <p:cNvSpPr txBox="1"/>
          <p:nvPr/>
        </p:nvSpPr>
        <p:spPr>
          <a:xfrm>
            <a:off x="2725792" y="826835"/>
            <a:ext cx="228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3-way hand shaking</a:t>
            </a:r>
            <a:endParaRPr lang="ko-KR" alt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42BC7D-7EC4-46F5-881A-1C5840A01AF6}"/>
              </a:ext>
            </a:extLst>
          </p:cNvPr>
          <p:cNvSpPr txBox="1"/>
          <p:nvPr/>
        </p:nvSpPr>
        <p:spPr>
          <a:xfrm>
            <a:off x="2639164" y="6187918"/>
            <a:ext cx="228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TCP </a:t>
            </a:r>
            <a:r>
              <a:rPr lang="ko-KR" altLang="en-US" sz="1600" dirty="0"/>
              <a:t>연결 해제 과정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9E20CE-9104-4B88-A6F9-3E95B62D5852}"/>
              </a:ext>
            </a:extLst>
          </p:cNvPr>
          <p:cNvCxnSpPr>
            <a:cxnSpLocks/>
          </p:cNvCxnSpPr>
          <p:nvPr/>
        </p:nvCxnSpPr>
        <p:spPr>
          <a:xfrm flipH="1">
            <a:off x="2257124" y="4126525"/>
            <a:ext cx="3141044" cy="9313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ED892F9-CFC5-4D61-B8F9-FF3F22DE3F41}"/>
              </a:ext>
            </a:extLst>
          </p:cNvPr>
          <p:cNvSpPr txBox="1"/>
          <p:nvPr/>
        </p:nvSpPr>
        <p:spPr>
          <a:xfrm rot="20561917">
            <a:off x="3150669" y="4647608"/>
            <a:ext cx="139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FIN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4946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9" grpId="0"/>
      <p:bldP spid="30" grpId="0"/>
      <p:bldP spid="31" grpId="0"/>
      <p:bldP spid="32" grpId="0"/>
      <p:bldP spid="33" grpId="0"/>
      <p:bldP spid="34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64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3335097" y="2394116"/>
            <a:ext cx="5818527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네트워크 보안</a:t>
            </a:r>
            <a:endParaRPr lang="en-US" altLang="ko-KR" sz="48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02 </a:t>
            </a: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서비스 거부 공격</a:t>
            </a:r>
            <a:endParaRPr lang="en-US" altLang="ko-KR" sz="48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DoS</a:t>
            </a: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DDoS</a:t>
            </a:r>
            <a:endParaRPr lang="ko-KR" altLang="en-US" sz="48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927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5F1585-C2E6-4826-9DE7-AED3EED78B53}"/>
              </a:ext>
            </a:extLst>
          </p:cNvPr>
          <p:cNvSpPr txBox="1"/>
          <p:nvPr/>
        </p:nvSpPr>
        <p:spPr>
          <a:xfrm>
            <a:off x="211756" y="336884"/>
            <a:ext cx="357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DoS -</a:t>
            </a:r>
            <a:r>
              <a:rPr lang="ko-KR" altLang="en-US" sz="2400" dirty="0"/>
              <a:t> 자원 고갈 공격형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CBEAC-A943-43F0-90EF-FB95062311FA}"/>
              </a:ext>
            </a:extLst>
          </p:cNvPr>
          <p:cNvSpPr txBox="1"/>
          <p:nvPr/>
        </p:nvSpPr>
        <p:spPr>
          <a:xfrm>
            <a:off x="211756" y="1020279"/>
            <a:ext cx="1347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스머프 공격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E4132-FCFC-4575-9EB2-393EBCF4928A}"/>
              </a:ext>
            </a:extLst>
          </p:cNvPr>
          <p:cNvSpPr txBox="1"/>
          <p:nvPr/>
        </p:nvSpPr>
        <p:spPr>
          <a:xfrm>
            <a:off x="1559293" y="1020279"/>
            <a:ext cx="573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…</a:t>
            </a:r>
            <a:r>
              <a:rPr lang="ko-KR" altLang="en-US" sz="1600" dirty="0"/>
              <a:t>을 이해하기 전에 알아야 할 지식</a:t>
            </a:r>
            <a:r>
              <a:rPr lang="en-US" altLang="ko-KR" sz="1600" dirty="0"/>
              <a:t>: </a:t>
            </a:r>
            <a:r>
              <a:rPr lang="ko-KR" altLang="en-US" sz="1600" dirty="0"/>
              <a:t>다이렉트 브로드 캐스트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AE1BE-E8DA-4047-8439-68522B5FCC6E}"/>
              </a:ext>
            </a:extLst>
          </p:cNvPr>
          <p:cNvSpPr txBox="1"/>
          <p:nvPr/>
        </p:nvSpPr>
        <p:spPr>
          <a:xfrm>
            <a:off x="259883" y="1692443"/>
            <a:ext cx="251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기본적인 브로드 캐스트</a:t>
            </a:r>
          </a:p>
        </p:txBody>
      </p:sp>
      <p:pic>
        <p:nvPicPr>
          <p:cNvPr id="8" name="그래픽 7" descr="컴퓨터">
            <a:extLst>
              <a:ext uri="{FF2B5EF4-FFF2-40B4-BE49-F238E27FC236}">
                <a16:creationId xmlns:a16="http://schemas.microsoft.com/office/drawing/2014/main" id="{F0882CA8-FC93-4BB8-BEE3-C3E3ECE3B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779" y="2971800"/>
            <a:ext cx="914400" cy="914400"/>
          </a:xfrm>
          <a:prstGeom prst="rect">
            <a:avLst/>
          </a:prstGeom>
        </p:spPr>
      </p:pic>
      <p:pic>
        <p:nvPicPr>
          <p:cNvPr id="9" name="그래픽 8" descr="상자">
            <a:extLst>
              <a:ext uri="{FF2B5EF4-FFF2-40B4-BE49-F238E27FC236}">
                <a16:creationId xmlns:a16="http://schemas.microsoft.com/office/drawing/2014/main" id="{D27AF8FD-9601-482C-B979-749279A88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68" y="2781300"/>
            <a:ext cx="457200" cy="457200"/>
          </a:xfrm>
          <a:prstGeom prst="rect">
            <a:avLst/>
          </a:prstGeom>
        </p:spPr>
      </p:pic>
      <p:pic>
        <p:nvPicPr>
          <p:cNvPr id="10" name="그래픽 9" descr="상자">
            <a:extLst>
              <a:ext uri="{FF2B5EF4-FFF2-40B4-BE49-F238E27FC236}">
                <a16:creationId xmlns:a16="http://schemas.microsoft.com/office/drawing/2014/main" id="{166CE0EB-9035-4455-A923-F200609B5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68" y="3200400"/>
            <a:ext cx="457200" cy="457200"/>
          </a:xfrm>
          <a:prstGeom prst="rect">
            <a:avLst/>
          </a:prstGeom>
        </p:spPr>
      </p:pic>
      <p:pic>
        <p:nvPicPr>
          <p:cNvPr id="11" name="그래픽 10" descr="상자">
            <a:extLst>
              <a:ext uri="{FF2B5EF4-FFF2-40B4-BE49-F238E27FC236}">
                <a16:creationId xmlns:a16="http://schemas.microsoft.com/office/drawing/2014/main" id="{EE712AD5-6A2C-41E1-A844-D63C6CD29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68" y="3659605"/>
            <a:ext cx="457200" cy="457200"/>
          </a:xfrm>
          <a:prstGeom prst="rect">
            <a:avLst/>
          </a:prstGeom>
        </p:spPr>
      </p:pic>
      <p:pic>
        <p:nvPicPr>
          <p:cNvPr id="12" name="그래픽 11" descr="상자">
            <a:extLst>
              <a:ext uri="{FF2B5EF4-FFF2-40B4-BE49-F238E27FC236}">
                <a16:creationId xmlns:a16="http://schemas.microsoft.com/office/drawing/2014/main" id="{36F9FFC7-ACCE-4EC2-BFC2-813E70B20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3831" y="2965785"/>
            <a:ext cx="457200" cy="457200"/>
          </a:xfrm>
          <a:prstGeom prst="rect">
            <a:avLst/>
          </a:prstGeom>
        </p:spPr>
      </p:pic>
      <p:pic>
        <p:nvPicPr>
          <p:cNvPr id="13" name="그래픽 12" descr="상자">
            <a:extLst>
              <a:ext uri="{FF2B5EF4-FFF2-40B4-BE49-F238E27FC236}">
                <a16:creationId xmlns:a16="http://schemas.microsoft.com/office/drawing/2014/main" id="{3791885B-F80A-4CCA-B419-036633660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050" y="3430003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9AB1DB-6F60-473B-94C1-898BD44CDA95}"/>
              </a:ext>
            </a:extLst>
          </p:cNvPr>
          <p:cNvSpPr txBox="1"/>
          <p:nvPr/>
        </p:nvSpPr>
        <p:spPr>
          <a:xfrm>
            <a:off x="102268" y="4116805"/>
            <a:ext cx="156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목적지 </a:t>
            </a:r>
            <a:r>
              <a:rPr lang="en-US" altLang="ko-KR" sz="1200" dirty="0"/>
              <a:t>IP:</a:t>
            </a:r>
            <a:r>
              <a:rPr lang="ko-KR" altLang="en-US" sz="1200" dirty="0"/>
              <a:t> </a:t>
            </a:r>
            <a:r>
              <a:rPr lang="en-US" altLang="ko-KR" sz="1200" dirty="0"/>
              <a:t>255.255.255.255</a:t>
            </a:r>
            <a:endParaRPr lang="ko-KR" altLang="en-US" sz="1200" dirty="0"/>
          </a:p>
        </p:txBody>
      </p:sp>
      <p:pic>
        <p:nvPicPr>
          <p:cNvPr id="16" name="그래픽 15" descr="모니터">
            <a:extLst>
              <a:ext uri="{FF2B5EF4-FFF2-40B4-BE49-F238E27FC236}">
                <a16:creationId xmlns:a16="http://schemas.microsoft.com/office/drawing/2014/main" id="{B875A892-E714-4780-8F27-222355654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632" y="297280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B1ECC4-FDD2-490E-BDCF-AF506C8813BA}"/>
              </a:ext>
            </a:extLst>
          </p:cNvPr>
          <p:cNvSpPr txBox="1"/>
          <p:nvPr/>
        </p:nvSpPr>
        <p:spPr>
          <a:xfrm>
            <a:off x="995012" y="2461736"/>
            <a:ext cx="156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패킷</a:t>
            </a:r>
            <a:endParaRPr lang="ko-KR" altLang="en-US" sz="1200" dirty="0"/>
          </a:p>
        </p:txBody>
      </p:sp>
      <p:pic>
        <p:nvPicPr>
          <p:cNvPr id="19" name="그래픽 18" descr="컴퓨터">
            <a:extLst>
              <a:ext uri="{FF2B5EF4-FFF2-40B4-BE49-F238E27FC236}">
                <a16:creationId xmlns:a16="http://schemas.microsoft.com/office/drawing/2014/main" id="{568E1B43-F9C1-4DAE-9C4E-9365B7919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509" y="2458454"/>
            <a:ext cx="914400" cy="914400"/>
          </a:xfrm>
          <a:prstGeom prst="rect">
            <a:avLst/>
          </a:prstGeom>
        </p:spPr>
      </p:pic>
      <p:pic>
        <p:nvPicPr>
          <p:cNvPr id="20" name="그래픽 19" descr="컴퓨터">
            <a:extLst>
              <a:ext uri="{FF2B5EF4-FFF2-40B4-BE49-F238E27FC236}">
                <a16:creationId xmlns:a16="http://schemas.microsoft.com/office/drawing/2014/main" id="{661674AE-BB37-4ADE-897A-905BC609E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850" y="3014312"/>
            <a:ext cx="914400" cy="914400"/>
          </a:xfrm>
          <a:prstGeom prst="rect">
            <a:avLst/>
          </a:prstGeom>
        </p:spPr>
      </p:pic>
      <p:pic>
        <p:nvPicPr>
          <p:cNvPr id="21" name="그래픽 20" descr="컴퓨터">
            <a:extLst>
              <a:ext uri="{FF2B5EF4-FFF2-40B4-BE49-F238E27FC236}">
                <a16:creationId xmlns:a16="http://schemas.microsoft.com/office/drawing/2014/main" id="{C896C485-E7DD-4AB8-B61B-6E1FAC27A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8547" y="2341747"/>
            <a:ext cx="914400" cy="914400"/>
          </a:xfrm>
          <a:prstGeom prst="rect">
            <a:avLst/>
          </a:prstGeom>
        </p:spPr>
      </p:pic>
      <p:pic>
        <p:nvPicPr>
          <p:cNvPr id="22" name="그래픽 21" descr="컴퓨터">
            <a:extLst>
              <a:ext uri="{FF2B5EF4-FFF2-40B4-BE49-F238E27FC236}">
                <a16:creationId xmlns:a16="http://schemas.microsoft.com/office/drawing/2014/main" id="{040251E7-16C1-4276-BDD5-316D9972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920" y="3750244"/>
            <a:ext cx="914400" cy="914400"/>
          </a:xfrm>
          <a:prstGeom prst="rect">
            <a:avLst/>
          </a:prstGeom>
        </p:spPr>
      </p:pic>
      <p:pic>
        <p:nvPicPr>
          <p:cNvPr id="23" name="그래픽 22" descr="컴퓨터">
            <a:extLst>
              <a:ext uri="{FF2B5EF4-FFF2-40B4-BE49-F238E27FC236}">
                <a16:creationId xmlns:a16="http://schemas.microsoft.com/office/drawing/2014/main" id="{0EB338A8-2F80-438D-9C44-585653EE6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509" y="3750244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139938-5DCF-436A-A326-0B4244668E1A}"/>
              </a:ext>
            </a:extLst>
          </p:cNvPr>
          <p:cNvSpPr txBox="1"/>
          <p:nvPr/>
        </p:nvSpPr>
        <p:spPr>
          <a:xfrm>
            <a:off x="2769671" y="1698100"/>
            <a:ext cx="6364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But! </a:t>
            </a:r>
            <a:r>
              <a:rPr lang="ko-KR" altLang="en-US" sz="1600" dirty="0"/>
              <a:t>이러한 브로드 캐스트는 기본적으로 라우터를 넘어가지 못한다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2496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0599 0.0613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30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20599 -0.0009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-4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20599 -0.0666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-333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16823 0.0344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171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16589 -0.0333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01 -0.03333 L 0.34284 0.0666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5" y="50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66 0.03449 L 0.33659 -0.0321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-333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0.06134 L 0.49818 0.1759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9" y="571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0.00023 L 0.51003 -0.0775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388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-0.06667 L 0.60795 -0.0666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E4EFE-D439-494D-9BE0-A169BD88DCFF}"/>
              </a:ext>
            </a:extLst>
          </p:cNvPr>
          <p:cNvSpPr txBox="1"/>
          <p:nvPr/>
        </p:nvSpPr>
        <p:spPr>
          <a:xfrm>
            <a:off x="211756" y="470034"/>
            <a:ext cx="549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라우터를 넘어가서 브로드 캐스트를 해야 하는 특별한 경우</a:t>
            </a:r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CD4B8EA7-770D-462A-8A8E-B66C8F1B4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779" y="2971800"/>
            <a:ext cx="914400" cy="914400"/>
          </a:xfrm>
          <a:prstGeom prst="rect">
            <a:avLst/>
          </a:prstGeom>
        </p:spPr>
      </p:pic>
      <p:pic>
        <p:nvPicPr>
          <p:cNvPr id="4" name="그래픽 3" descr="상자">
            <a:extLst>
              <a:ext uri="{FF2B5EF4-FFF2-40B4-BE49-F238E27FC236}">
                <a16:creationId xmlns:a16="http://schemas.microsoft.com/office/drawing/2014/main" id="{B322A54F-00CE-4975-81D4-FE9D931DD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68" y="2781300"/>
            <a:ext cx="457200" cy="457200"/>
          </a:xfrm>
          <a:prstGeom prst="rect">
            <a:avLst/>
          </a:prstGeom>
        </p:spPr>
      </p:pic>
      <p:pic>
        <p:nvPicPr>
          <p:cNvPr id="5" name="그래픽 4" descr="상자">
            <a:extLst>
              <a:ext uri="{FF2B5EF4-FFF2-40B4-BE49-F238E27FC236}">
                <a16:creationId xmlns:a16="http://schemas.microsoft.com/office/drawing/2014/main" id="{4CDC12B8-3CBF-4DAA-8D2B-3ED079152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68" y="3200400"/>
            <a:ext cx="457200" cy="457200"/>
          </a:xfrm>
          <a:prstGeom prst="rect">
            <a:avLst/>
          </a:prstGeom>
        </p:spPr>
      </p:pic>
      <p:pic>
        <p:nvPicPr>
          <p:cNvPr id="6" name="그래픽 5" descr="상자">
            <a:extLst>
              <a:ext uri="{FF2B5EF4-FFF2-40B4-BE49-F238E27FC236}">
                <a16:creationId xmlns:a16="http://schemas.microsoft.com/office/drawing/2014/main" id="{C1360CED-41EB-4CE7-B015-09D1D7327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068" y="3659605"/>
            <a:ext cx="457200" cy="457200"/>
          </a:xfrm>
          <a:prstGeom prst="rect">
            <a:avLst/>
          </a:prstGeom>
        </p:spPr>
      </p:pic>
      <p:pic>
        <p:nvPicPr>
          <p:cNvPr id="7" name="그래픽 6" descr="상자">
            <a:extLst>
              <a:ext uri="{FF2B5EF4-FFF2-40B4-BE49-F238E27FC236}">
                <a16:creationId xmlns:a16="http://schemas.microsoft.com/office/drawing/2014/main" id="{EB5B45CE-390D-4C74-90BA-942754A7A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3831" y="2965785"/>
            <a:ext cx="457200" cy="457200"/>
          </a:xfrm>
          <a:prstGeom prst="rect">
            <a:avLst/>
          </a:prstGeom>
        </p:spPr>
      </p:pic>
      <p:pic>
        <p:nvPicPr>
          <p:cNvPr id="8" name="그래픽 7" descr="상자">
            <a:extLst>
              <a:ext uri="{FF2B5EF4-FFF2-40B4-BE49-F238E27FC236}">
                <a16:creationId xmlns:a16="http://schemas.microsoft.com/office/drawing/2014/main" id="{3B3FFBD8-D9B0-491E-A1B1-2B8041805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050" y="3430003"/>
            <a:ext cx="4572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06BAA9-2D68-4D64-AA94-754D2B8B33A3}"/>
              </a:ext>
            </a:extLst>
          </p:cNvPr>
          <p:cNvSpPr txBox="1"/>
          <p:nvPr/>
        </p:nvSpPr>
        <p:spPr>
          <a:xfrm>
            <a:off x="102268" y="4116805"/>
            <a:ext cx="156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목적지 </a:t>
            </a:r>
            <a:r>
              <a:rPr lang="en-US" altLang="ko-KR" sz="1200" dirty="0"/>
              <a:t>IP:</a:t>
            </a:r>
            <a:r>
              <a:rPr lang="ko-KR" altLang="en-US" sz="1200" dirty="0"/>
              <a:t> </a:t>
            </a:r>
            <a:r>
              <a:rPr lang="en-US" altLang="ko-KR" sz="1200" dirty="0"/>
              <a:t>255.255.255.255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A90C4-6634-4609-946F-9AD6B5600E83}"/>
              </a:ext>
            </a:extLst>
          </p:cNvPr>
          <p:cNvSpPr txBox="1"/>
          <p:nvPr/>
        </p:nvSpPr>
        <p:spPr>
          <a:xfrm>
            <a:off x="995012" y="2461736"/>
            <a:ext cx="156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패킷</a:t>
            </a:r>
            <a:endParaRPr lang="ko-KR" altLang="en-US" sz="1200" dirty="0"/>
          </a:p>
        </p:txBody>
      </p:sp>
      <p:pic>
        <p:nvPicPr>
          <p:cNvPr id="12" name="그래픽 11" descr="컴퓨터">
            <a:extLst>
              <a:ext uri="{FF2B5EF4-FFF2-40B4-BE49-F238E27FC236}">
                <a16:creationId xmlns:a16="http://schemas.microsoft.com/office/drawing/2014/main" id="{BB7914B8-E68E-406F-A90A-CF7E32CFA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509" y="2458454"/>
            <a:ext cx="914400" cy="914400"/>
          </a:xfrm>
          <a:prstGeom prst="rect">
            <a:avLst/>
          </a:prstGeom>
        </p:spPr>
      </p:pic>
      <p:pic>
        <p:nvPicPr>
          <p:cNvPr id="13" name="그래픽 12" descr="컴퓨터">
            <a:extLst>
              <a:ext uri="{FF2B5EF4-FFF2-40B4-BE49-F238E27FC236}">
                <a16:creationId xmlns:a16="http://schemas.microsoft.com/office/drawing/2014/main" id="{8C90832A-36E6-405C-9387-B221B5E1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850" y="3014312"/>
            <a:ext cx="914400" cy="914400"/>
          </a:xfrm>
          <a:prstGeom prst="rect">
            <a:avLst/>
          </a:prstGeom>
        </p:spPr>
      </p:pic>
      <p:pic>
        <p:nvPicPr>
          <p:cNvPr id="14" name="그래픽 13" descr="컴퓨터">
            <a:extLst>
              <a:ext uri="{FF2B5EF4-FFF2-40B4-BE49-F238E27FC236}">
                <a16:creationId xmlns:a16="http://schemas.microsoft.com/office/drawing/2014/main" id="{CC970AE1-8E9F-4E27-BD67-03CFEB451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8547" y="2341747"/>
            <a:ext cx="914400" cy="914400"/>
          </a:xfrm>
          <a:prstGeom prst="rect">
            <a:avLst/>
          </a:prstGeom>
        </p:spPr>
      </p:pic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id="{41AB942A-7139-492A-8C00-ACA2EFBC4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920" y="3750244"/>
            <a:ext cx="914400" cy="914400"/>
          </a:xfrm>
          <a:prstGeom prst="rect">
            <a:avLst/>
          </a:prstGeom>
        </p:spPr>
      </p:pic>
      <p:pic>
        <p:nvPicPr>
          <p:cNvPr id="16" name="그래픽 15" descr="컴퓨터">
            <a:extLst>
              <a:ext uri="{FF2B5EF4-FFF2-40B4-BE49-F238E27FC236}">
                <a16:creationId xmlns:a16="http://schemas.microsoft.com/office/drawing/2014/main" id="{DD1AA908-8758-4436-B828-BFE5EDA11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509" y="3750244"/>
            <a:ext cx="914400" cy="914400"/>
          </a:xfrm>
          <a:prstGeom prst="rect">
            <a:avLst/>
          </a:prstGeom>
        </p:spPr>
      </p:pic>
      <p:pic>
        <p:nvPicPr>
          <p:cNvPr id="17" name="그림 16" descr="보조의자, 시계, 방, 테이블이(가) 표시된 사진&#10;&#10;자동 생성된 설명">
            <a:extLst>
              <a:ext uri="{FF2B5EF4-FFF2-40B4-BE49-F238E27FC236}">
                <a16:creationId xmlns:a16="http://schemas.microsoft.com/office/drawing/2014/main" id="{8D6DC930-604E-4CE8-A985-1992397E6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77705" y="3194844"/>
            <a:ext cx="836367" cy="55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2BF037-D5AF-4869-87C5-DD3CDBCBB30C}"/>
              </a:ext>
            </a:extLst>
          </p:cNvPr>
          <p:cNvSpPr txBox="1"/>
          <p:nvPr/>
        </p:nvSpPr>
        <p:spPr>
          <a:xfrm>
            <a:off x="102268" y="4112340"/>
            <a:ext cx="156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목적지 </a:t>
            </a:r>
            <a:r>
              <a:rPr lang="en-US" altLang="ko-KR" sz="1200" dirty="0"/>
              <a:t>IP:</a:t>
            </a:r>
          </a:p>
          <a:p>
            <a:r>
              <a:rPr lang="en-US" altLang="ko-KR" sz="1200" dirty="0"/>
              <a:t>172.16.0.255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B9C60D-706D-4546-AB58-5003EFAAF12F}"/>
              </a:ext>
            </a:extLst>
          </p:cNvPr>
          <p:cNvSpPr txBox="1"/>
          <p:nvPr/>
        </p:nvSpPr>
        <p:spPr>
          <a:xfrm>
            <a:off x="1400776" y="1748046"/>
            <a:ext cx="519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그래서 스머프 공격은 어떻게 이루어지나요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165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0599 0.0613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305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20599 -0.0009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-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20599 -0.0666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-333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0.16823 0.0344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171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16589 -0.0333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01 -0.03333 L 0.34284 0.0666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5" y="500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66 0.03449 L 0.33659 -0.0321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-333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0.06134 L 0.49818 0.1759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9" y="571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0.00023 L 0.51003 -0.0775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388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-0.06667 L 0.60795 -0.0666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9" grpId="1"/>
      <p:bldP spid="11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컴퓨터">
            <a:extLst>
              <a:ext uri="{FF2B5EF4-FFF2-40B4-BE49-F238E27FC236}">
                <a16:creationId xmlns:a16="http://schemas.microsoft.com/office/drawing/2014/main" id="{542462F7-DE55-45E5-BE10-CA872D0E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6308" y="180714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139B5-68E5-417E-AB7C-0306EB974A5A}"/>
              </a:ext>
            </a:extLst>
          </p:cNvPr>
          <p:cNvSpPr txBox="1"/>
          <p:nvPr/>
        </p:nvSpPr>
        <p:spPr>
          <a:xfrm>
            <a:off x="1378818" y="2583042"/>
            <a:ext cx="871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공격자 </a:t>
            </a:r>
            <a:r>
              <a:rPr lang="en-US" altLang="ko-KR" sz="1200" dirty="0"/>
              <a:t>A</a:t>
            </a:r>
          </a:p>
        </p:txBody>
      </p:sp>
      <p:pic>
        <p:nvPicPr>
          <p:cNvPr id="4" name="그림 3" descr="보조의자, 시계, 방, 테이블이(가) 표시된 사진&#10;&#10;자동 생성된 설명">
            <a:extLst>
              <a:ext uri="{FF2B5EF4-FFF2-40B4-BE49-F238E27FC236}">
                <a16:creationId xmlns:a16="http://schemas.microsoft.com/office/drawing/2014/main" id="{D9A321FB-52C7-4405-B149-5BB21A93A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11869" y="1888083"/>
            <a:ext cx="836367" cy="555400"/>
          </a:xfrm>
          <a:prstGeom prst="rect">
            <a:avLst/>
          </a:prstGeom>
        </p:spPr>
      </p:pic>
      <p:pic>
        <p:nvPicPr>
          <p:cNvPr id="5" name="그래픽 4" descr="상자">
            <a:extLst>
              <a:ext uri="{FF2B5EF4-FFF2-40B4-BE49-F238E27FC236}">
                <a16:creationId xmlns:a16="http://schemas.microsoft.com/office/drawing/2014/main" id="{772A5556-FDF6-4289-8D5C-7F1CE7B65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809" y="1524536"/>
            <a:ext cx="457200" cy="457200"/>
          </a:xfrm>
          <a:prstGeom prst="rect">
            <a:avLst/>
          </a:prstGeom>
        </p:spPr>
      </p:pic>
      <p:pic>
        <p:nvPicPr>
          <p:cNvPr id="6" name="그래픽 5" descr="상자">
            <a:extLst>
              <a:ext uri="{FF2B5EF4-FFF2-40B4-BE49-F238E27FC236}">
                <a16:creationId xmlns:a16="http://schemas.microsoft.com/office/drawing/2014/main" id="{5D72D08A-B428-4C93-85C8-145A9847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809" y="1943636"/>
            <a:ext cx="457200" cy="457200"/>
          </a:xfrm>
          <a:prstGeom prst="rect">
            <a:avLst/>
          </a:prstGeom>
        </p:spPr>
      </p:pic>
      <p:pic>
        <p:nvPicPr>
          <p:cNvPr id="7" name="그래픽 6" descr="상자">
            <a:extLst>
              <a:ext uri="{FF2B5EF4-FFF2-40B4-BE49-F238E27FC236}">
                <a16:creationId xmlns:a16="http://schemas.microsoft.com/office/drawing/2014/main" id="{D5C7FB99-BEFF-4D17-92CC-C05F14F8B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809" y="2402841"/>
            <a:ext cx="457200" cy="457200"/>
          </a:xfrm>
          <a:prstGeom prst="rect">
            <a:avLst/>
          </a:prstGeom>
        </p:spPr>
      </p:pic>
      <p:pic>
        <p:nvPicPr>
          <p:cNvPr id="8" name="그래픽 7" descr="상자">
            <a:extLst>
              <a:ext uri="{FF2B5EF4-FFF2-40B4-BE49-F238E27FC236}">
                <a16:creationId xmlns:a16="http://schemas.microsoft.com/office/drawing/2014/main" id="{E213CA32-988E-4D31-89C1-F7F855B20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9572" y="1709021"/>
            <a:ext cx="457200" cy="457200"/>
          </a:xfrm>
          <a:prstGeom prst="rect">
            <a:avLst/>
          </a:prstGeom>
        </p:spPr>
      </p:pic>
      <p:pic>
        <p:nvPicPr>
          <p:cNvPr id="9" name="그래픽 8" descr="상자">
            <a:extLst>
              <a:ext uri="{FF2B5EF4-FFF2-40B4-BE49-F238E27FC236}">
                <a16:creationId xmlns:a16="http://schemas.microsoft.com/office/drawing/2014/main" id="{64582DA7-4D13-458C-BFA2-7241337CD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6791" y="2213208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7CA8A-9202-44E1-A504-398A9E01F175}"/>
              </a:ext>
            </a:extLst>
          </p:cNvPr>
          <p:cNvSpPr txBox="1"/>
          <p:nvPr/>
        </p:nvSpPr>
        <p:spPr>
          <a:xfrm>
            <a:off x="2287203" y="995344"/>
            <a:ext cx="156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패킷</a:t>
            </a:r>
            <a:endParaRPr lang="ko-KR" altLang="en-US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86D9F6E-C027-4E7E-A703-93E0D7D4FED9}"/>
              </a:ext>
            </a:extLst>
          </p:cNvPr>
          <p:cNvSpPr/>
          <p:nvPr/>
        </p:nvSpPr>
        <p:spPr>
          <a:xfrm>
            <a:off x="2435192" y="1365583"/>
            <a:ext cx="1270534" cy="16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2F063E7-4FA4-4263-BC47-DA4DC96B61DA}"/>
              </a:ext>
            </a:extLst>
          </p:cNvPr>
          <p:cNvCxnSpPr>
            <a:stCxn id="11" idx="3"/>
          </p:cNvCxnSpPr>
          <p:nvPr/>
        </p:nvCxnSpPr>
        <p:spPr>
          <a:xfrm flipH="1">
            <a:off x="1828800" y="2812570"/>
            <a:ext cx="792457" cy="1027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A52C74-6452-4E2A-AD0B-04F205D3E603}"/>
              </a:ext>
            </a:extLst>
          </p:cNvPr>
          <p:cNvSpPr txBox="1"/>
          <p:nvPr/>
        </p:nvSpPr>
        <p:spPr>
          <a:xfrm>
            <a:off x="839004" y="3983862"/>
            <a:ext cx="190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어느 순간</a:t>
            </a:r>
            <a:r>
              <a:rPr lang="en-US" altLang="ko-KR" sz="1200" dirty="0"/>
              <a:t>, </a:t>
            </a:r>
            <a:r>
              <a:rPr lang="ko-KR" altLang="en-US" sz="1200" dirty="0"/>
              <a:t>패킷의 시작 </a:t>
            </a:r>
            <a:r>
              <a:rPr lang="en-US" altLang="ko-KR" sz="1200" dirty="0"/>
              <a:t>IP</a:t>
            </a:r>
            <a:r>
              <a:rPr lang="ko-KR" altLang="en-US" sz="1200" dirty="0"/>
              <a:t>가 공격 대상 </a:t>
            </a:r>
            <a:r>
              <a:rPr lang="en-US" altLang="ko-KR" sz="1200" dirty="0"/>
              <a:t>B</a:t>
            </a:r>
            <a:r>
              <a:rPr lang="ko-KR" altLang="en-US" sz="1200" dirty="0"/>
              <a:t>의 </a:t>
            </a:r>
            <a:r>
              <a:rPr lang="en-US" altLang="ko-KR" sz="1200" dirty="0"/>
              <a:t>IP</a:t>
            </a:r>
            <a:r>
              <a:rPr lang="ko-KR" altLang="en-US" sz="1200" dirty="0"/>
              <a:t>로 </a:t>
            </a:r>
            <a:endParaRPr lang="en-US" altLang="ko-KR" sz="1200" dirty="0"/>
          </a:p>
          <a:p>
            <a:r>
              <a:rPr lang="ko-KR" altLang="en-US" sz="1200" dirty="0"/>
              <a:t>위조되었다</a:t>
            </a:r>
            <a:r>
              <a:rPr lang="en-US" altLang="ko-KR" sz="1200" dirty="0"/>
              <a:t>!</a:t>
            </a:r>
          </a:p>
        </p:txBody>
      </p:sp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id="{40B723CF-A826-4CAD-9886-B3802E09E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972" y="3936177"/>
            <a:ext cx="914400" cy="914400"/>
          </a:xfrm>
          <a:prstGeom prst="rect">
            <a:avLst/>
          </a:prstGeom>
        </p:spPr>
      </p:pic>
      <p:pic>
        <p:nvPicPr>
          <p:cNvPr id="16" name="그래픽 15" descr="컴퓨터">
            <a:extLst>
              <a:ext uri="{FF2B5EF4-FFF2-40B4-BE49-F238E27FC236}">
                <a16:creationId xmlns:a16="http://schemas.microsoft.com/office/drawing/2014/main" id="{F6A5ECF3-6DA6-4E98-BD02-9AD7E5DB0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7747" y="4630193"/>
            <a:ext cx="914400" cy="914400"/>
          </a:xfrm>
          <a:prstGeom prst="rect">
            <a:avLst/>
          </a:prstGeom>
        </p:spPr>
      </p:pic>
      <p:pic>
        <p:nvPicPr>
          <p:cNvPr id="17" name="그래픽 16" descr="컴퓨터">
            <a:extLst>
              <a:ext uri="{FF2B5EF4-FFF2-40B4-BE49-F238E27FC236}">
                <a16:creationId xmlns:a16="http://schemas.microsoft.com/office/drawing/2014/main" id="{2202786C-58DD-492C-838C-5EDDF54D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3347" y="3858927"/>
            <a:ext cx="914400" cy="914400"/>
          </a:xfrm>
          <a:prstGeom prst="rect">
            <a:avLst/>
          </a:prstGeom>
        </p:spPr>
      </p:pic>
      <p:pic>
        <p:nvPicPr>
          <p:cNvPr id="18" name="그래픽 17" descr="컴퓨터">
            <a:extLst>
              <a:ext uri="{FF2B5EF4-FFF2-40B4-BE49-F238E27FC236}">
                <a16:creationId xmlns:a16="http://schemas.microsoft.com/office/drawing/2014/main" id="{D9E1E4AE-5013-430E-8159-8545EEC2F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0889" y="3721354"/>
            <a:ext cx="914400" cy="914400"/>
          </a:xfrm>
          <a:prstGeom prst="rect">
            <a:avLst/>
          </a:prstGeom>
        </p:spPr>
      </p:pic>
      <p:pic>
        <p:nvPicPr>
          <p:cNvPr id="19" name="그래픽 18" descr="컴퓨터">
            <a:extLst>
              <a:ext uri="{FF2B5EF4-FFF2-40B4-BE49-F238E27FC236}">
                <a16:creationId xmlns:a16="http://schemas.microsoft.com/office/drawing/2014/main" id="{90424719-A201-4FBB-9D29-04EC9582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577" y="2806954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AA1363-EBF6-44FA-873B-95916A1D0BF1}"/>
              </a:ext>
            </a:extLst>
          </p:cNvPr>
          <p:cNvSpPr txBox="1"/>
          <p:nvPr/>
        </p:nvSpPr>
        <p:spPr>
          <a:xfrm>
            <a:off x="2849124" y="4773327"/>
            <a:ext cx="96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에이전트 </a:t>
            </a:r>
            <a:r>
              <a:rPr lang="en-US" altLang="ko-KR" sz="1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1DC04-18B6-47D0-89B1-4F9F36C90800}"/>
              </a:ext>
            </a:extLst>
          </p:cNvPr>
          <p:cNvSpPr txBox="1"/>
          <p:nvPr/>
        </p:nvSpPr>
        <p:spPr>
          <a:xfrm>
            <a:off x="4045621" y="4712077"/>
            <a:ext cx="96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에이전트 </a:t>
            </a:r>
            <a:r>
              <a:rPr lang="en-US" altLang="ko-KR" sz="12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3C40E6-C394-48EE-8D92-52C7E885503A}"/>
              </a:ext>
            </a:extLst>
          </p:cNvPr>
          <p:cNvSpPr txBox="1"/>
          <p:nvPr/>
        </p:nvSpPr>
        <p:spPr>
          <a:xfrm>
            <a:off x="5070511" y="5406093"/>
            <a:ext cx="96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에이전트 </a:t>
            </a:r>
            <a:r>
              <a:rPr lang="en-US" altLang="ko-KR" sz="12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E3FC8-738F-412C-88F1-069EF96450BE}"/>
              </a:ext>
            </a:extLst>
          </p:cNvPr>
          <p:cNvSpPr txBox="1"/>
          <p:nvPr/>
        </p:nvSpPr>
        <p:spPr>
          <a:xfrm>
            <a:off x="6516367" y="4592273"/>
            <a:ext cx="1023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에이전트 </a:t>
            </a:r>
            <a:r>
              <a:rPr lang="en-US" altLang="ko-KR" sz="12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C7923-AB32-48A7-820B-894566A37CEC}"/>
              </a:ext>
            </a:extLst>
          </p:cNvPr>
          <p:cNvSpPr txBox="1"/>
          <p:nvPr/>
        </p:nvSpPr>
        <p:spPr>
          <a:xfrm>
            <a:off x="7371055" y="3659178"/>
            <a:ext cx="1023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에이전트 </a:t>
            </a:r>
            <a:r>
              <a:rPr lang="en-US" altLang="ko-KR" sz="1200" dirty="0"/>
              <a:t>5</a:t>
            </a:r>
          </a:p>
        </p:txBody>
      </p:sp>
      <p:pic>
        <p:nvPicPr>
          <p:cNvPr id="25" name="그래픽 24" descr="컴퓨터">
            <a:extLst>
              <a:ext uri="{FF2B5EF4-FFF2-40B4-BE49-F238E27FC236}">
                <a16:creationId xmlns:a16="http://schemas.microsoft.com/office/drawing/2014/main" id="{B46C2E5E-A50E-4854-AC8A-C272F510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4370" y="1665569"/>
            <a:ext cx="914400" cy="914400"/>
          </a:xfrm>
          <a:prstGeom prst="rect">
            <a:avLst/>
          </a:prstGeom>
        </p:spPr>
      </p:pic>
      <p:sp>
        <p:nvSpPr>
          <p:cNvPr id="27" name="생각 풍선: 구름 모양 26">
            <a:extLst>
              <a:ext uri="{FF2B5EF4-FFF2-40B4-BE49-F238E27FC236}">
                <a16:creationId xmlns:a16="http://schemas.microsoft.com/office/drawing/2014/main" id="{129D118C-45D3-4922-8463-8B11BA0187C1}"/>
              </a:ext>
            </a:extLst>
          </p:cNvPr>
          <p:cNvSpPr/>
          <p:nvPr/>
        </p:nvSpPr>
        <p:spPr>
          <a:xfrm>
            <a:off x="2621257" y="2450501"/>
            <a:ext cx="6214735" cy="3412155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0C824-9188-4CAD-AB25-F384352B6D59}"/>
              </a:ext>
            </a:extLst>
          </p:cNvPr>
          <p:cNvSpPr txBox="1"/>
          <p:nvPr/>
        </p:nvSpPr>
        <p:spPr>
          <a:xfrm>
            <a:off x="2534970" y="6430222"/>
            <a:ext cx="1909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172.16.0.0 </a:t>
            </a:r>
            <a:r>
              <a:rPr lang="ko-KR" altLang="en-US" sz="1400" dirty="0"/>
              <a:t>네트워크</a:t>
            </a:r>
            <a:r>
              <a:rPr lang="en-US" altLang="ko-KR" sz="1400" dirty="0"/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A8D8A-D357-4F22-AA64-C7643C9ED401}"/>
              </a:ext>
            </a:extLst>
          </p:cNvPr>
          <p:cNvSpPr txBox="1"/>
          <p:nvPr/>
        </p:nvSpPr>
        <p:spPr>
          <a:xfrm>
            <a:off x="10508136" y="2529955"/>
            <a:ext cx="1071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 대상 </a:t>
            </a:r>
            <a:r>
              <a:rPr lang="en-US" altLang="ko-KR" sz="1200" dirty="0"/>
              <a:t> B</a:t>
            </a: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2C6C9BFF-0C3F-4C34-8087-7C217C39A558}"/>
              </a:ext>
            </a:extLst>
          </p:cNvPr>
          <p:cNvSpPr/>
          <p:nvPr/>
        </p:nvSpPr>
        <p:spPr>
          <a:xfrm>
            <a:off x="306963" y="683321"/>
            <a:ext cx="1685465" cy="987474"/>
          </a:xfrm>
          <a:prstGeom prst="wedgeEllipseCallout">
            <a:avLst>
              <a:gd name="adj1" fmla="val 29737"/>
              <a:gd name="adj2" fmla="val 731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불이야</a:t>
            </a:r>
            <a:r>
              <a:rPr lang="en-US" altLang="ko-KR" sz="1200" dirty="0">
                <a:solidFill>
                  <a:schemeClr val="tx1"/>
                </a:solidFill>
              </a:rPr>
              <a:t>! </a:t>
            </a:r>
            <a:r>
              <a:rPr lang="ko-KR" altLang="en-US" sz="1200" dirty="0">
                <a:solidFill>
                  <a:schemeClr val="tx1"/>
                </a:solidFill>
              </a:rPr>
              <a:t>불이야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DAB3C428-EC74-4A51-8229-6DD4D5B315CE}"/>
              </a:ext>
            </a:extLst>
          </p:cNvPr>
          <p:cNvSpPr/>
          <p:nvPr/>
        </p:nvSpPr>
        <p:spPr>
          <a:xfrm>
            <a:off x="9022057" y="4513999"/>
            <a:ext cx="1710111" cy="795654"/>
          </a:xfrm>
          <a:prstGeom prst="wedgeEllipseCallout">
            <a:avLst>
              <a:gd name="adj1" fmla="val -118994"/>
              <a:gd name="adj2" fmla="val -635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뭐</a:t>
            </a:r>
            <a:r>
              <a:rPr lang="en-US" altLang="ko-KR" sz="1200" dirty="0">
                <a:solidFill>
                  <a:schemeClr val="tx1"/>
                </a:solidFill>
              </a:rPr>
              <a:t>? </a:t>
            </a:r>
            <a:r>
              <a:rPr lang="ko-KR" altLang="en-US" sz="1200" dirty="0">
                <a:solidFill>
                  <a:schemeClr val="tx1"/>
                </a:solidFill>
              </a:rPr>
              <a:t>빨리 가서 확인해보자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BC13C0DC-7D1D-4695-9204-6E1B432075E8}"/>
              </a:ext>
            </a:extLst>
          </p:cNvPr>
          <p:cNvSpPr/>
          <p:nvPr/>
        </p:nvSpPr>
        <p:spPr>
          <a:xfrm>
            <a:off x="9555237" y="451110"/>
            <a:ext cx="2100957" cy="987474"/>
          </a:xfrm>
          <a:prstGeom prst="wedgeEllipseCallout">
            <a:avLst>
              <a:gd name="adj1" fmla="val 17825"/>
              <a:gd name="adj2" fmla="val 779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뭐야</a:t>
            </a:r>
            <a:r>
              <a:rPr lang="en-US" altLang="ko-KR" sz="1200" dirty="0">
                <a:solidFill>
                  <a:schemeClr val="tx1"/>
                </a:solidFill>
              </a:rPr>
              <a:t>? </a:t>
            </a:r>
            <a:r>
              <a:rPr lang="ko-KR" altLang="en-US" sz="1200" dirty="0">
                <a:solidFill>
                  <a:schemeClr val="tx1"/>
                </a:solidFill>
              </a:rPr>
              <a:t>애들 왜 이래</a:t>
            </a:r>
            <a:r>
              <a:rPr lang="en-US" altLang="ko-KR" sz="1200" dirty="0">
                <a:solidFill>
                  <a:schemeClr val="tx1"/>
                </a:solidFill>
              </a:rPr>
              <a:t>? </a:t>
            </a:r>
            <a:r>
              <a:rPr lang="ko-KR" altLang="en-US" sz="1200" dirty="0">
                <a:solidFill>
                  <a:schemeClr val="tx1"/>
                </a:solidFill>
              </a:rPr>
              <a:t>진정해봐</a:t>
            </a:r>
            <a:r>
              <a:rPr lang="en-US" altLang="ko-KR" sz="1200" dirty="0">
                <a:solidFill>
                  <a:schemeClr val="tx1"/>
                </a:solidFill>
              </a:rPr>
              <a:t>! </a:t>
            </a:r>
            <a:r>
              <a:rPr lang="ko-KR" altLang="en-US" sz="1200" dirty="0">
                <a:solidFill>
                  <a:schemeClr val="tx1"/>
                </a:solidFill>
              </a:rPr>
              <a:t>질문이 너무 많다고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8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20599 0.0613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305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20599 -0.0009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-4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20599 -0.0666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-333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16823 0.03449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171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L 0.16589 -0.0333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01 -0.03333 L 0.11042 0.2152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1243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66 0.03449 L 0.32695 0.17361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694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0.06134 L 0.04831 0.332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1354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0.00023 L 0.30326 0.2418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208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-0.06667 L 0.20899 0.30949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42 0.21528 L 0.16901 -0.03333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-1243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695 0.17361 L 0.16966 0.03426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5" y="-6968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99 0.30949 L 0.20599 -0.066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881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24189 L 0.20599 0.00023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1208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31 0.3324 L 0.20599 0.06134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-13565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01 -0.03333 L 0.55209 -0.12454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54" y="-456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66 0.03426 L 0.56615 0.00625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-1412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-0.0669 L 0.60248 -0.02061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2315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0.00023 L 0.60938 0.1162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9" y="5787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9 0.06134 L 0.61094 0.2277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47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 animBg="1"/>
      <p:bldP spid="14" grpId="0"/>
      <p:bldP spid="20" grpId="0"/>
      <p:bldP spid="21" grpId="0"/>
      <p:bldP spid="22" grpId="0"/>
      <p:bldP spid="23" grpId="0"/>
      <p:bldP spid="24" grpId="0"/>
      <p:bldP spid="27" grpId="0" animBg="1"/>
      <p:bldP spid="28" grpId="0"/>
      <p:bldP spid="29" grpId="0"/>
      <p:bldP spid="30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D051FE-CD68-41EF-93F4-CE5637046EEA}"/>
              </a:ext>
            </a:extLst>
          </p:cNvPr>
          <p:cNvSpPr txBox="1"/>
          <p:nvPr/>
        </p:nvSpPr>
        <p:spPr>
          <a:xfrm>
            <a:off x="211756" y="336884"/>
            <a:ext cx="425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DDoS(</a:t>
            </a:r>
            <a:r>
              <a:rPr lang="ko-KR" altLang="en-US" sz="2400" dirty="0"/>
              <a:t>분산 서비스 거부 공격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93A1D-C4A8-46AC-8BCA-7D398EE9DCEB}"/>
              </a:ext>
            </a:extLst>
          </p:cNvPr>
          <p:cNvSpPr txBox="1"/>
          <p:nvPr/>
        </p:nvSpPr>
        <p:spPr>
          <a:xfrm>
            <a:off x="428324" y="955950"/>
            <a:ext cx="1347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공격의 구성</a:t>
            </a:r>
          </a:p>
        </p:txBody>
      </p:sp>
      <p:pic>
        <p:nvPicPr>
          <p:cNvPr id="5" name="그래픽 4" descr="컴퓨터">
            <a:extLst>
              <a:ext uri="{FF2B5EF4-FFF2-40B4-BE49-F238E27FC236}">
                <a16:creationId xmlns:a16="http://schemas.microsoft.com/office/drawing/2014/main" id="{99FA4E32-C969-4DC8-8B89-3B0171C37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324" y="2971800"/>
            <a:ext cx="914400" cy="914400"/>
          </a:xfrm>
          <a:prstGeom prst="rect">
            <a:avLst/>
          </a:prstGeom>
        </p:spPr>
      </p:pic>
      <p:pic>
        <p:nvPicPr>
          <p:cNvPr id="6" name="그래픽 5" descr="컴퓨터">
            <a:extLst>
              <a:ext uri="{FF2B5EF4-FFF2-40B4-BE49-F238E27FC236}">
                <a16:creationId xmlns:a16="http://schemas.microsoft.com/office/drawing/2014/main" id="{153FF1E8-8323-49F2-BA04-E22F1468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7874" y="1494709"/>
            <a:ext cx="780929" cy="780929"/>
          </a:xfrm>
          <a:prstGeom prst="rect">
            <a:avLst/>
          </a:prstGeom>
        </p:spPr>
      </p:pic>
      <p:pic>
        <p:nvPicPr>
          <p:cNvPr id="7" name="그래픽 6" descr="컴퓨터">
            <a:extLst>
              <a:ext uri="{FF2B5EF4-FFF2-40B4-BE49-F238E27FC236}">
                <a16:creationId xmlns:a16="http://schemas.microsoft.com/office/drawing/2014/main" id="{FF793F7B-DD72-4C12-8E57-75E2C593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7873" y="3013600"/>
            <a:ext cx="780929" cy="780929"/>
          </a:xfrm>
          <a:prstGeom prst="rect">
            <a:avLst/>
          </a:prstGeom>
        </p:spPr>
      </p:pic>
      <p:pic>
        <p:nvPicPr>
          <p:cNvPr id="8" name="그래픽 7" descr="컴퓨터">
            <a:extLst>
              <a:ext uri="{FF2B5EF4-FFF2-40B4-BE49-F238E27FC236}">
                <a16:creationId xmlns:a16="http://schemas.microsoft.com/office/drawing/2014/main" id="{AA35F6E5-6100-4A4D-9B0A-262DE3D3F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7874" y="4715831"/>
            <a:ext cx="780930" cy="780930"/>
          </a:xfrm>
          <a:prstGeom prst="rect">
            <a:avLst/>
          </a:prstGeom>
        </p:spPr>
      </p:pic>
      <p:pic>
        <p:nvPicPr>
          <p:cNvPr id="9" name="그래픽 8" descr="컴퓨터">
            <a:extLst>
              <a:ext uri="{FF2B5EF4-FFF2-40B4-BE49-F238E27FC236}">
                <a16:creationId xmlns:a16="http://schemas.microsoft.com/office/drawing/2014/main" id="{C61F9B2A-2B77-45EA-B3D7-F73A78EA7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68" y="798550"/>
            <a:ext cx="525218" cy="525218"/>
          </a:xfrm>
          <a:prstGeom prst="rect">
            <a:avLst/>
          </a:prstGeom>
        </p:spPr>
      </p:pic>
      <p:pic>
        <p:nvPicPr>
          <p:cNvPr id="10" name="그래픽 9" descr="컴퓨터">
            <a:extLst>
              <a:ext uri="{FF2B5EF4-FFF2-40B4-BE49-F238E27FC236}">
                <a16:creationId xmlns:a16="http://schemas.microsoft.com/office/drawing/2014/main" id="{8B131E95-301C-480C-A69E-2D45F965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66" y="1359954"/>
            <a:ext cx="525219" cy="525219"/>
          </a:xfrm>
          <a:prstGeom prst="rect">
            <a:avLst/>
          </a:prstGeom>
        </p:spPr>
      </p:pic>
      <p:pic>
        <p:nvPicPr>
          <p:cNvPr id="11" name="그래픽 10" descr="컴퓨터">
            <a:extLst>
              <a:ext uri="{FF2B5EF4-FFF2-40B4-BE49-F238E27FC236}">
                <a16:creationId xmlns:a16="http://schemas.microsoft.com/office/drawing/2014/main" id="{AE83240D-57A2-4E64-B174-A3552FFD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66" y="1921359"/>
            <a:ext cx="525219" cy="525219"/>
          </a:xfrm>
          <a:prstGeom prst="rect">
            <a:avLst/>
          </a:prstGeom>
        </p:spPr>
      </p:pic>
      <p:pic>
        <p:nvPicPr>
          <p:cNvPr id="12" name="그래픽 11" descr="컴퓨터">
            <a:extLst>
              <a:ext uri="{FF2B5EF4-FFF2-40B4-BE49-F238E27FC236}">
                <a16:creationId xmlns:a16="http://schemas.microsoft.com/office/drawing/2014/main" id="{2A5667C1-C1D1-41F3-BAB9-0AD5FDE49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65" y="2580051"/>
            <a:ext cx="525219" cy="525219"/>
          </a:xfrm>
          <a:prstGeom prst="rect">
            <a:avLst/>
          </a:prstGeom>
        </p:spPr>
      </p:pic>
      <p:pic>
        <p:nvPicPr>
          <p:cNvPr id="13" name="그래픽 12" descr="컴퓨터">
            <a:extLst>
              <a:ext uri="{FF2B5EF4-FFF2-40B4-BE49-F238E27FC236}">
                <a16:creationId xmlns:a16="http://schemas.microsoft.com/office/drawing/2014/main" id="{5B931AE5-47CB-4F7F-B6D4-4697891CE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65" y="3141456"/>
            <a:ext cx="525219" cy="525219"/>
          </a:xfrm>
          <a:prstGeom prst="rect">
            <a:avLst/>
          </a:prstGeom>
        </p:spPr>
      </p:pic>
      <p:pic>
        <p:nvPicPr>
          <p:cNvPr id="14" name="그래픽 13" descr="컴퓨터">
            <a:extLst>
              <a:ext uri="{FF2B5EF4-FFF2-40B4-BE49-F238E27FC236}">
                <a16:creationId xmlns:a16="http://schemas.microsoft.com/office/drawing/2014/main" id="{601E556C-B5AA-4CA4-81D4-1D22D92B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64" y="3702861"/>
            <a:ext cx="525219" cy="525219"/>
          </a:xfrm>
          <a:prstGeom prst="rect">
            <a:avLst/>
          </a:prstGeom>
        </p:spPr>
      </p:pic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id="{C7A3093D-E859-41E1-9F50-035A687D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64" y="4453221"/>
            <a:ext cx="525219" cy="525219"/>
          </a:xfrm>
          <a:prstGeom prst="rect">
            <a:avLst/>
          </a:prstGeom>
        </p:spPr>
      </p:pic>
      <p:pic>
        <p:nvPicPr>
          <p:cNvPr id="16" name="그래픽 15" descr="컴퓨터">
            <a:extLst>
              <a:ext uri="{FF2B5EF4-FFF2-40B4-BE49-F238E27FC236}">
                <a16:creationId xmlns:a16="http://schemas.microsoft.com/office/drawing/2014/main" id="{42198E2F-6EB7-4EC5-8931-D515B3A7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64" y="4982823"/>
            <a:ext cx="525219" cy="525219"/>
          </a:xfrm>
          <a:prstGeom prst="rect">
            <a:avLst/>
          </a:prstGeom>
        </p:spPr>
      </p:pic>
      <p:pic>
        <p:nvPicPr>
          <p:cNvPr id="17" name="그래픽 16" descr="컴퓨터">
            <a:extLst>
              <a:ext uri="{FF2B5EF4-FFF2-40B4-BE49-F238E27FC236}">
                <a16:creationId xmlns:a16="http://schemas.microsoft.com/office/drawing/2014/main" id="{A016F5BA-2F0B-45E0-B273-8F0E0BD16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364" y="5520549"/>
            <a:ext cx="525219" cy="52521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8CEDF49-B749-4FC7-828E-E67B06F8FBE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342724" y="1885174"/>
            <a:ext cx="895150" cy="154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062A479-2E65-4392-9193-D30D21BEA51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1342724" y="3404065"/>
            <a:ext cx="895149" cy="2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A18799-EA0A-476A-9E75-B0F751D3232D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342724" y="3429000"/>
            <a:ext cx="895150" cy="167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9F587E7-CEC9-4845-B8BD-A5EE48134B95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018803" y="1061159"/>
            <a:ext cx="1312565" cy="824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FA1A904-BD24-4578-B7A2-28CF5573B58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18803" y="1622564"/>
            <a:ext cx="1312563" cy="262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25C85B5-BCE1-44E7-8712-DE9ABBFA0581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018803" y="1885174"/>
            <a:ext cx="1312563" cy="29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BAB30C-82B4-4749-88D9-63CD7F308838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018802" y="3404065"/>
            <a:ext cx="1312562" cy="56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60B11A-C527-4C0A-BD48-607E030D5F2E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018802" y="3404065"/>
            <a:ext cx="13125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18B45E9-347D-40A5-A026-01EF7FCB81CC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3018802" y="2842661"/>
            <a:ext cx="1312563" cy="56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8B563FA-C3D4-4401-A3FC-7A1207AD6BE5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3018804" y="5106296"/>
            <a:ext cx="1312560" cy="67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DB6D15A-09E7-4691-8B17-9DAD2E62EB63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3018804" y="4715831"/>
            <a:ext cx="1312560" cy="39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1E703A7-F03C-4292-89BC-6169FB16BA37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3018804" y="5106296"/>
            <a:ext cx="1312560" cy="13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E067FF3-8F74-4D62-92CA-13982DDBADD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856586" y="1061159"/>
            <a:ext cx="3106715" cy="134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A5A5782-021D-4547-97C0-6AE3F4B5543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56585" y="1622564"/>
            <a:ext cx="2882127" cy="95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9585CAE-A571-41E1-9467-66A64AC71B4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856585" y="2183969"/>
            <a:ext cx="2618710" cy="62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FA96EF3-779F-4567-856B-29728BCB797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856583" y="3675721"/>
            <a:ext cx="2478835" cy="28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97409D6-94EF-4073-987E-1880B91E9AD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856584" y="3347153"/>
            <a:ext cx="2478834" cy="5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D00F6C-687A-405A-915F-9BA1D035E53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856584" y="2842661"/>
            <a:ext cx="2478834" cy="170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088B1D4-5C9D-46CF-B8C5-2198FA57C4F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856583" y="4339479"/>
            <a:ext cx="3004055" cy="1443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87D760E-D39F-45B7-A6D0-D10A0965405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856583" y="3901545"/>
            <a:ext cx="2618712" cy="81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85B99A6-5B4D-40AB-BDC9-CA4589BD0CA1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856583" y="4106765"/>
            <a:ext cx="2757000" cy="11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컴퓨터">
            <a:extLst>
              <a:ext uri="{FF2B5EF4-FFF2-40B4-BE49-F238E27FC236}">
                <a16:creationId xmlns:a16="http://schemas.microsoft.com/office/drawing/2014/main" id="{7A30F977-2D81-4882-91C7-06D90A7C3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3301" y="2959332"/>
            <a:ext cx="914400" cy="91440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93A7BD2C-81DF-4C24-9769-13E3956285A3}"/>
              </a:ext>
            </a:extLst>
          </p:cNvPr>
          <p:cNvSpPr txBox="1"/>
          <p:nvPr/>
        </p:nvSpPr>
        <p:spPr>
          <a:xfrm>
            <a:off x="470835" y="3762048"/>
            <a:ext cx="732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공격자</a:t>
            </a:r>
            <a:endParaRPr lang="en-US" altLang="ko-KR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B7E35FA-AB18-46BC-886D-7218CF14A19C}"/>
              </a:ext>
            </a:extLst>
          </p:cNvPr>
          <p:cNvSpPr txBox="1"/>
          <p:nvPr/>
        </p:nvSpPr>
        <p:spPr>
          <a:xfrm>
            <a:off x="2262331" y="2229120"/>
            <a:ext cx="732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마스터</a:t>
            </a:r>
            <a:endParaRPr lang="en-US" altLang="ko-KR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5835F36-864F-4AA1-AF43-6F588F34032D}"/>
              </a:ext>
            </a:extLst>
          </p:cNvPr>
          <p:cNvSpPr txBox="1"/>
          <p:nvPr/>
        </p:nvSpPr>
        <p:spPr>
          <a:xfrm>
            <a:off x="2309932" y="3802731"/>
            <a:ext cx="732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마스터</a:t>
            </a:r>
            <a:endParaRPr lang="en-US" altLang="ko-KR" sz="12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29CFD7A-ADD7-4595-8447-42B6A1E203CA}"/>
              </a:ext>
            </a:extLst>
          </p:cNvPr>
          <p:cNvSpPr txBox="1"/>
          <p:nvPr/>
        </p:nvSpPr>
        <p:spPr>
          <a:xfrm>
            <a:off x="2237873" y="5496761"/>
            <a:ext cx="732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마스터</a:t>
            </a:r>
            <a:endParaRPr lang="en-US" altLang="ko-KR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EC2BCDB-725E-4796-9B1E-D8E5C199C1BC}"/>
              </a:ext>
            </a:extLst>
          </p:cNvPr>
          <p:cNvSpPr txBox="1"/>
          <p:nvPr/>
        </p:nvSpPr>
        <p:spPr>
          <a:xfrm>
            <a:off x="7860637" y="3802731"/>
            <a:ext cx="871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공격 대상</a:t>
            </a:r>
            <a:endParaRPr lang="en-US" altLang="ko-KR" sz="1200" dirty="0"/>
          </a:p>
        </p:txBody>
      </p:sp>
      <p:sp>
        <p:nvSpPr>
          <p:cNvPr id="136" name="말풍선: 타원형 135">
            <a:extLst>
              <a:ext uri="{FF2B5EF4-FFF2-40B4-BE49-F238E27FC236}">
                <a16:creationId xmlns:a16="http://schemas.microsoft.com/office/drawing/2014/main" id="{4D1CE7BD-6C18-4FD2-9B9B-F0E448A0E790}"/>
              </a:ext>
            </a:extLst>
          </p:cNvPr>
          <p:cNvSpPr/>
          <p:nvPr/>
        </p:nvSpPr>
        <p:spPr>
          <a:xfrm>
            <a:off x="8296581" y="1820907"/>
            <a:ext cx="1685465" cy="987474"/>
          </a:xfrm>
          <a:prstGeom prst="wedgeEllipseCallout">
            <a:avLst>
              <a:gd name="adj1" fmla="val -45074"/>
              <a:gd name="adj2" fmla="val 711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으악</a:t>
            </a:r>
            <a:r>
              <a:rPr lang="en-US" altLang="ko-KR" sz="1200" dirty="0">
                <a:solidFill>
                  <a:schemeClr val="tx1"/>
                </a:solidFill>
              </a:rPr>
              <a:t>! </a:t>
            </a:r>
            <a:r>
              <a:rPr lang="ko-KR" altLang="en-US" sz="1200" dirty="0">
                <a:solidFill>
                  <a:schemeClr val="tx1"/>
                </a:solidFill>
              </a:rPr>
              <a:t>테러다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7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0" grpId="0"/>
      <p:bldP spid="134" grpId="0"/>
      <p:bldP spid="135" grpId="0"/>
      <p:bldP spid="1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64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3335097" y="2394116"/>
            <a:ext cx="5818527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네트워크 보안</a:t>
            </a:r>
            <a:endParaRPr lang="en-US" altLang="ko-KR" sz="48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03 </a:t>
            </a: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스니핑 공격</a:t>
            </a:r>
          </a:p>
        </p:txBody>
      </p:sp>
    </p:spTree>
    <p:extLst>
      <p:ext uri="{BB962C8B-B14F-4D97-AF65-F5344CB8AC3E}">
        <p14:creationId xmlns:p14="http://schemas.microsoft.com/office/powerpoint/2010/main" val="862975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6F931A-FC2A-4891-8CB7-AC136D4654A8}"/>
              </a:ext>
            </a:extLst>
          </p:cNvPr>
          <p:cNvSpPr txBox="1"/>
          <p:nvPr/>
        </p:nvSpPr>
        <p:spPr>
          <a:xfrm>
            <a:off x="211756" y="336884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스니핑</a:t>
            </a:r>
            <a:r>
              <a:rPr lang="en-US" altLang="ko-KR" sz="2400" dirty="0"/>
              <a:t>? </a:t>
            </a:r>
            <a:endParaRPr lang="ko-KR" altLang="en-US" sz="2400" dirty="0"/>
          </a:p>
        </p:txBody>
      </p:sp>
      <p:pic>
        <p:nvPicPr>
          <p:cNvPr id="4" name="그래픽 3" descr="컴퓨터">
            <a:extLst>
              <a:ext uri="{FF2B5EF4-FFF2-40B4-BE49-F238E27FC236}">
                <a16:creationId xmlns:a16="http://schemas.microsoft.com/office/drawing/2014/main" id="{F2825FE6-E718-45C5-B9B3-F3A1FFCC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6097" y="1294162"/>
            <a:ext cx="914400" cy="9144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16F44FA-2756-4911-80C6-76A4929B2DFB}"/>
              </a:ext>
            </a:extLst>
          </p:cNvPr>
          <p:cNvCxnSpPr/>
          <p:nvPr/>
        </p:nvCxnSpPr>
        <p:spPr>
          <a:xfrm>
            <a:off x="211756" y="2464067"/>
            <a:ext cx="8758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FE519E-3B4C-4B85-B22D-4A8831B7EF6A}"/>
              </a:ext>
            </a:extLst>
          </p:cNvPr>
          <p:cNvCxnSpPr>
            <a:cxnSpLocks/>
          </p:cNvCxnSpPr>
          <p:nvPr/>
        </p:nvCxnSpPr>
        <p:spPr>
          <a:xfrm>
            <a:off x="1963554" y="2464066"/>
            <a:ext cx="1477478" cy="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796407-7B28-4441-92E4-9858F6B22343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441032" y="2464066"/>
            <a:ext cx="517356" cy="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CD3C96-B4A3-4783-9B69-BC54BB68361D}"/>
              </a:ext>
            </a:extLst>
          </p:cNvPr>
          <p:cNvCxnSpPr/>
          <p:nvPr/>
        </p:nvCxnSpPr>
        <p:spPr>
          <a:xfrm>
            <a:off x="211756" y="3292641"/>
            <a:ext cx="8758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92F378E-CAE5-41CB-A188-934CE7265563}"/>
              </a:ext>
            </a:extLst>
          </p:cNvPr>
          <p:cNvCxnSpPr/>
          <p:nvPr/>
        </p:nvCxnSpPr>
        <p:spPr>
          <a:xfrm>
            <a:off x="1087655" y="3292641"/>
            <a:ext cx="8758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6080C0-EC48-47F8-857A-F22798D5774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839453" y="3290500"/>
            <a:ext cx="1118935" cy="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5E1DA30E-1736-4021-9C49-AF53E4F90BC5}"/>
              </a:ext>
            </a:extLst>
          </p:cNvPr>
          <p:cNvSpPr/>
          <p:nvPr/>
        </p:nvSpPr>
        <p:spPr>
          <a:xfrm>
            <a:off x="2685448" y="1699297"/>
            <a:ext cx="755584" cy="424678"/>
          </a:xfrm>
          <a:prstGeom prst="wedgeEllipseCallout">
            <a:avLst>
              <a:gd name="adj1" fmla="val -25044"/>
              <a:gd name="adj2" fmla="val 7978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필터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CC10C4-C432-4EB8-9F91-DE4E83DF68C0}"/>
              </a:ext>
            </a:extLst>
          </p:cNvPr>
          <p:cNvSpPr txBox="1"/>
          <p:nvPr/>
        </p:nvSpPr>
        <p:spPr>
          <a:xfrm>
            <a:off x="502919" y="937686"/>
            <a:ext cx="258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정상적인 네트워크 필터링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E58784-A2BB-4E47-9E24-BC44F3E7B0BA}"/>
              </a:ext>
            </a:extLst>
          </p:cNvPr>
          <p:cNvSpPr txBox="1"/>
          <p:nvPr/>
        </p:nvSpPr>
        <p:spPr>
          <a:xfrm>
            <a:off x="3958388" y="2325567"/>
            <a:ext cx="2269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네트워크 계층 </a:t>
            </a:r>
            <a:r>
              <a:rPr lang="en-US" altLang="ko-KR" sz="1200" dirty="0"/>
              <a:t>IP </a:t>
            </a:r>
            <a:r>
              <a:rPr lang="ko-KR" altLang="en-US" sz="1200" dirty="0"/>
              <a:t>주소</a:t>
            </a:r>
            <a:r>
              <a:rPr lang="en-US" altLang="ko-KR" sz="1200" dirty="0"/>
              <a:t>: 211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4C9644-D4D2-4E75-AF00-3AF5A5722D25}"/>
              </a:ext>
            </a:extLst>
          </p:cNvPr>
          <p:cNvSpPr txBox="1"/>
          <p:nvPr/>
        </p:nvSpPr>
        <p:spPr>
          <a:xfrm>
            <a:off x="3958388" y="3152001"/>
            <a:ext cx="2509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데이터 링크 계층 </a:t>
            </a:r>
            <a:r>
              <a:rPr lang="en-US" altLang="ko-KR" sz="1200" dirty="0"/>
              <a:t>MAC </a:t>
            </a:r>
            <a:r>
              <a:rPr lang="ko-KR" altLang="en-US" sz="1200" dirty="0"/>
              <a:t>주소</a:t>
            </a:r>
            <a:r>
              <a:rPr lang="en-US" altLang="ko-KR" sz="1200" dirty="0"/>
              <a:t>: AA</a:t>
            </a:r>
            <a:endParaRPr lang="ko-KR" altLang="en-US" sz="12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9A4C9B3-03E7-4922-8BEB-211C76206121}"/>
              </a:ext>
            </a:extLst>
          </p:cNvPr>
          <p:cNvSpPr/>
          <p:nvPr/>
        </p:nvSpPr>
        <p:spPr>
          <a:xfrm>
            <a:off x="1823986" y="3865081"/>
            <a:ext cx="1722923" cy="7197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패킷 </a:t>
            </a:r>
            <a:r>
              <a:rPr lang="en-US" altLang="ko-KR" sz="105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목적지 </a:t>
            </a:r>
            <a:r>
              <a:rPr lang="en-US" altLang="ko-KR" sz="1050" dirty="0">
                <a:solidFill>
                  <a:schemeClr val="tx1"/>
                </a:solidFill>
              </a:rPr>
              <a:t>MAC: AA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IP: 211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2F61E04-5F44-4FB0-961F-30A447860709}"/>
              </a:ext>
            </a:extLst>
          </p:cNvPr>
          <p:cNvSpPr/>
          <p:nvPr/>
        </p:nvSpPr>
        <p:spPr>
          <a:xfrm>
            <a:off x="211756" y="4403740"/>
            <a:ext cx="1722923" cy="7197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패킷 </a:t>
            </a:r>
            <a:r>
              <a:rPr lang="en-US" altLang="ko-KR" sz="105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목적지 </a:t>
            </a:r>
            <a:r>
              <a:rPr lang="en-US" altLang="ko-KR" sz="1050" dirty="0">
                <a:solidFill>
                  <a:schemeClr val="tx1"/>
                </a:solidFill>
              </a:rPr>
              <a:t>MAC: BB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IP: 200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407D4E-63CA-46F9-9BE8-99E69E39A3AD}"/>
              </a:ext>
            </a:extLst>
          </p:cNvPr>
          <p:cNvSpPr txBox="1"/>
          <p:nvPr/>
        </p:nvSpPr>
        <p:spPr>
          <a:xfrm>
            <a:off x="502919" y="935201"/>
            <a:ext cx="2695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네트워크 필터링 해제 상태</a:t>
            </a:r>
            <a:endParaRPr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3B55EE-0E1B-41A6-8536-2B77CCB1D8EF}"/>
              </a:ext>
            </a:extLst>
          </p:cNvPr>
          <p:cNvSpPr txBox="1"/>
          <p:nvPr/>
        </p:nvSpPr>
        <p:spPr>
          <a:xfrm>
            <a:off x="8152599" y="336883"/>
            <a:ext cx="296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스니핑</a:t>
            </a:r>
            <a:r>
              <a:rPr lang="en-US" altLang="ko-KR" sz="2400" dirty="0"/>
              <a:t> </a:t>
            </a:r>
            <a:r>
              <a:rPr lang="ko-KR" altLang="en-US" sz="2400" dirty="0"/>
              <a:t>공격의 종류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0896B-4FF2-4144-983B-0C1441A2CBC6}"/>
              </a:ext>
            </a:extLst>
          </p:cNvPr>
          <p:cNvSpPr txBox="1"/>
          <p:nvPr/>
        </p:nvSpPr>
        <p:spPr>
          <a:xfrm>
            <a:off x="6813082" y="1104478"/>
            <a:ext cx="2022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스위치 재밍 공격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98AF17-D9E6-4583-B8D9-4DB290F970F2}"/>
              </a:ext>
            </a:extLst>
          </p:cNvPr>
          <p:cNvSpPr txBox="1"/>
          <p:nvPr/>
        </p:nvSpPr>
        <p:spPr>
          <a:xfrm>
            <a:off x="7024204" y="1530020"/>
            <a:ext cx="481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스위치 재밍 공격은 스위치가 </a:t>
            </a:r>
            <a:r>
              <a:rPr lang="en-US" altLang="ko-KR" sz="1200" dirty="0"/>
              <a:t>MAC </a:t>
            </a:r>
            <a:r>
              <a:rPr lang="ko-KR" altLang="en-US" sz="1200" dirty="0"/>
              <a:t>주소 테이블을 기반으로 </a:t>
            </a:r>
            <a:endParaRPr lang="en-US" altLang="ko-KR" sz="1200" dirty="0"/>
          </a:p>
          <a:p>
            <a:r>
              <a:rPr lang="ko-KR" altLang="en-US" sz="1200" dirty="0"/>
              <a:t>    패킷을 포트에 스위칭할 때 정상적인 스위칭 기능을 마비시키는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공격이다</a:t>
            </a:r>
            <a:r>
              <a:rPr lang="en-US" altLang="ko-KR" sz="1200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83DF09-BFD9-4A73-8B96-3689726ADC25}"/>
              </a:ext>
            </a:extLst>
          </p:cNvPr>
          <p:cNvSpPr txBox="1"/>
          <p:nvPr/>
        </p:nvSpPr>
        <p:spPr>
          <a:xfrm>
            <a:off x="7024203" y="2201488"/>
            <a:ext cx="4812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이 공격의 핵심인 스위칭 기능 마비를 위해 </a:t>
            </a:r>
            <a:r>
              <a:rPr lang="en-US" altLang="ko-KR" sz="1200" dirty="0"/>
              <a:t>MAC </a:t>
            </a:r>
            <a:r>
              <a:rPr lang="ko-KR" altLang="en-US" sz="1200" dirty="0"/>
              <a:t>주소를 랜덤 형태로 생성하고 스위치에 무한대로 보낸다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그 결과 </a:t>
            </a:r>
            <a:r>
              <a:rPr lang="en-US" altLang="ko-KR" sz="1200" dirty="0"/>
              <a:t>MAC </a:t>
            </a:r>
            <a:r>
              <a:rPr lang="ko-KR" altLang="en-US" sz="1200" dirty="0"/>
              <a:t>테이블이 자연스레 저장 용량을 초과하고 스위치는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원래 기능을 잃어 더미 허브처럼 작동한다</a:t>
            </a:r>
            <a:r>
              <a:rPr lang="en-US" altLang="ko-KR" sz="12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CE283B-E128-4998-B42B-168E8098458E}"/>
              </a:ext>
            </a:extLst>
          </p:cNvPr>
          <p:cNvSpPr txBox="1"/>
          <p:nvPr/>
        </p:nvSpPr>
        <p:spPr>
          <a:xfrm>
            <a:off x="6813082" y="3259723"/>
            <a:ext cx="2448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SPAN </a:t>
            </a:r>
            <a:r>
              <a:rPr lang="ko-KR" altLang="en-US" sz="1600" dirty="0"/>
              <a:t>포트 태핑 공격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A8F20D-C4EA-4B3A-9A57-AF54ED8C0CB6}"/>
              </a:ext>
            </a:extLst>
          </p:cNvPr>
          <p:cNvSpPr txBox="1"/>
          <p:nvPr/>
        </p:nvSpPr>
        <p:spPr>
          <a:xfrm>
            <a:off x="7024202" y="3689828"/>
            <a:ext cx="4812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SPAN</a:t>
            </a:r>
            <a:r>
              <a:rPr lang="ko-KR" altLang="en-US" sz="1200" dirty="0"/>
              <a:t>은 스위치의 포트 미러링 기능을 이용한 것이다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    *포트 미러링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 </a:t>
            </a:r>
            <a:r>
              <a:rPr lang="en-US" altLang="ko-KR" sz="1200" dirty="0"/>
              <a:t>=&gt; </a:t>
            </a:r>
            <a:r>
              <a:rPr lang="ko-KR" altLang="en-US" sz="1200" dirty="0"/>
              <a:t>각 포트에 전송되는 데이터를 미러링하고 있는 포트에도 </a:t>
            </a:r>
            <a:endParaRPr lang="en-US" altLang="ko-KR" sz="1200" dirty="0"/>
          </a:p>
          <a:p>
            <a:r>
              <a:rPr lang="en-US" altLang="ko-KR" sz="1200" dirty="0"/>
              <a:t>           </a:t>
            </a:r>
            <a:r>
              <a:rPr lang="ko-KR" altLang="en-US" sz="1200" dirty="0"/>
              <a:t>똑같이 보내는 것</a:t>
            </a:r>
            <a:r>
              <a:rPr lang="en-US" altLang="ko-KR" sz="1200" dirty="0"/>
              <a:t>. </a:t>
            </a:r>
            <a:r>
              <a:rPr lang="ko-KR" altLang="en-US" sz="1200" dirty="0"/>
              <a:t>침입 탐지 시스템이나 네트워크 모니터링</a:t>
            </a:r>
            <a:endParaRPr lang="en-US" altLang="ko-KR" sz="1200" dirty="0"/>
          </a:p>
          <a:p>
            <a:r>
              <a:rPr lang="en-US" altLang="ko-KR" sz="1200" dirty="0"/>
              <a:t>           </a:t>
            </a:r>
            <a:r>
              <a:rPr lang="ko-KR" altLang="en-US" sz="1200" dirty="0"/>
              <a:t>또는 로그 시스템을 설치할 때 많이 사용한다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282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1435 L -0.00195 -0.01412 C -0.00039 -0.01782 0.0013 -0.02083 0.00274 -0.0243 C 0.00326 -0.02546 0.00352 -0.02708 0.00352 -0.02847 C 0.00352 -0.09791 0.00521 -0.05578 0.00196 -0.07616 C 0.0017 -0.07801 0.00156 -0.08009 0.00117 -0.08194 C 0.00078 -0.08333 0.00013 -0.08472 -0.00039 -0.08611 C -0.00234 -0.09653 0.00052 -0.08403 -0.00351 -0.09305 C -0.00403 -0.09421 -0.0039 -0.09606 -0.00442 -0.09722 C -0.00534 -0.10023 -0.0069 -0.10254 -0.00755 -0.10578 C -0.00781 -0.10717 -0.00781 -0.10879 -0.00833 -0.10995 C -0.00898 -0.11157 -0.00989 -0.11273 -0.01067 -0.11412 L -0.01224 -0.12245 C -0.0125 -0.12384 -0.01263 -0.12546 -0.01302 -0.12685 C -0.01406 -0.12963 -0.01562 -0.13194 -0.01627 -0.13518 C -0.01653 -0.13657 -0.01666 -0.13819 -0.01705 -0.13935 C -0.01797 -0.14236 -0.01914 -0.14491 -0.02018 -0.14791 C -0.0207 -0.1493 -0.02148 -0.15046 -0.02174 -0.15208 C -0.022 -0.15347 -0.022 -0.15509 -0.02252 -0.15625 C -0.02317 -0.15764 -0.02409 -0.1581 -0.02487 -0.15903 C -0.02643 -0.16713 -0.02448 -0.15972 -0.02812 -0.16597 C -0.02877 -0.16736 -0.0289 -0.16921 -0.02969 -0.17037 C -0.03034 -0.17129 -0.03125 -0.17106 -0.03203 -0.17176 C -0.03281 -0.17245 -0.03359 -0.17384 -0.03437 -0.17453 C -0.03567 -0.17569 -0.03867 -0.17662 -0.03997 -0.17731 C -0.04388 -0.1794 -0.04414 -0.18032 -0.04778 -0.18148 C -0.04935 -0.18217 -0.05104 -0.18241 -0.0526 -0.18287 C -0.05364 -0.18333 -0.05469 -0.18379 -0.05573 -0.18426 C -0.05651 -0.18472 -0.05729 -0.18541 -0.05807 -0.18565 C -0.06015 -0.18634 -0.06224 -0.18657 -0.06445 -0.18703 C -0.06601 -0.1875 -0.06758 -0.18796 -0.06914 -0.18842 C -0.06992 -0.18889 -0.0707 -0.18958 -0.07148 -0.18981 C -0.0733 -0.19051 -0.07513 -0.19074 -0.07708 -0.19143 C -0.07864 -0.19166 -0.08021 -0.19236 -0.08177 -0.19282 C -0.08255 -0.19328 -0.08346 -0.19352 -0.08411 -0.19421 C -0.0858 -0.19583 -0.08724 -0.19791 -0.08893 -0.19977 L -0.09127 -0.20254 L -0.09362 -0.20532 L -0.09596 -0.2081 C -0.09791 -0.21875 -0.09531 -0.20578 -0.0983 -0.21666 C -0.09896 -0.21852 -0.09974 -0.22453 -0.09987 -0.22639 C -0.09961 -0.23194 -0.09961 -0.23773 -0.09909 -0.24328 C -0.09883 -0.24629 -0.09791 -0.24884 -0.09752 -0.25162 C -0.09505 -0.26921 -0.0983 -0.24745 -0.09596 -0.26157 C -0.0957 -0.26342 -0.09557 -0.26528 -0.09518 -0.26713 C -0.09388 -0.275 -0.09414 -0.27338 -0.09284 -0.27824 " pathEditMode="relative" rAng="0" ptsTypes="AAAAAAAAAAAAAAAAAAAAAAAAAAAAAAAAAAAAAAAAAAAAAA">
                                      <p:cBhvr>
                                        <p:cTn id="8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4 L 0.00039 0.00024 C 0.00534 -0.02361 0.00052 0.00186 0.0043 -0.03773 C 0.00456 -0.0405 0.00469 -0.04328 0.00508 -0.04606 C 0.00521 -0.04768 0.0056 -0.04907 0.00586 -0.05046 C 0.00612 -0.05231 0.00638 -0.05416 0.00664 -0.05601 C 0.00729 -0.06111 0.00742 -0.06365 0.0082 -0.06851 C 0.00872 -0.07152 0.00886 -0.07453 0.00977 -0.07708 C 0.01029 -0.07847 0.01094 -0.07963 0.01133 -0.08125 C 0.01458 -0.09282 0.00925 -0.07754 0.0138 -0.08958 C 0.01458 -0.09398 0.01537 -0.09953 0.01771 -0.10231 L 0.02005 -0.10509 C 0.02201 -0.11574 0.01914 -0.103 0.02318 -0.11203 C 0.02761 -0.12175 0.01953 -0.11111 0.02643 -0.11921 C 0.0306 -0.13032 0.025 -0.11689 0.03034 -0.12615 C 0.03099 -0.12731 0.03125 -0.12916 0.0319 -0.13032 C 0.03255 -0.13148 0.03359 -0.13217 0.03425 -0.1331 C 0.03516 -0.13449 0.03581 -0.13611 0.03659 -0.13726 C 0.03815 -0.13935 0.03984 -0.1412 0.04141 -0.14305 L 0.04375 -0.14583 C 0.04453 -0.14675 0.04518 -0.14814 0.04609 -0.14861 L 0.04844 -0.15 C 0.04922 -0.15092 0.05 -0.15208 0.05091 -0.15277 C 0.05234 -0.15393 0.05404 -0.15463 0.0556 -0.15555 L 0.06029 -0.15833 L 0.06745 -0.1625 L 0.07214 -0.1655 C 0.07344 -0.16597 0.07487 -0.1662 0.07617 -0.16689 C 0.07774 -0.16759 0.07917 -0.16898 0.08086 -0.16967 C 0.09037 -0.17291 0.0862 -0.17083 0.09349 -0.17523 L 0.09583 -0.17662 L 0.09818 -0.178 L 0.10534 -0.18657 L 0.10768 -0.18935 C 0.1082 -0.19074 0.10846 -0.19236 0.10925 -0.19351 C 0.1099 -0.19444 0.11107 -0.19375 0.11159 -0.1949 C 0.11302 -0.19722 0.11341 -0.20092 0.11484 -0.20324 L 0.11719 -0.2074 C 0.11745 -0.20879 0.11758 -0.21041 0.11797 -0.2118 C 0.11888 -0.21458 0.12109 -0.22013 0.12109 -0.22013 C 0.12305 -0.23078 0.12044 -0.21759 0.12344 -0.22847 C 0.12383 -0.22986 0.12396 -0.23148 0.12422 -0.23287 C 0.12474 -0.23425 0.12552 -0.23541 0.12591 -0.23703 C 0.12656 -0.23958 0.12656 -0.24282 0.12747 -0.24537 C 0.128 -0.24675 0.12865 -0.24814 0.12904 -0.24953 C 0.12969 -0.25231 0.13008 -0.25509 0.1306 -0.2581 C 0.13086 -0.25949 0.13086 -0.26088 0.13138 -0.26226 L 0.13294 -0.26643 L 0.13451 -0.27476 C 0.13477 -0.27615 0.1349 -0.27777 0.13529 -0.27916 L 0.13685 -0.28333 C 0.13711 -0.28518 0.13737 -0.28703 0.13763 -0.28888 C 0.13815 -0.29166 0.1388 -0.29444 0.13932 -0.29722 C 0.1418 -0.31481 0.13854 -0.29305 0.14089 -0.30717 C 0.14115 -0.30902 0.14128 -0.31088 0.14167 -0.31273 C 0.14193 -0.31412 0.14219 -0.3155 0.14245 -0.31689 C 0.14271 -0.31967 0.14297 -0.32245 0.14323 -0.32523 C 0.14349 -0.32291 0.14375 -0.3206 0.14401 -0.31828 C 0.14427 -0.31458 0.1444 -0.31088 0.14479 -0.30717 C 0.14492 -0.30555 0.14544 -0.30439 0.14557 -0.303 C 0.14596 -0.30069 0.14622 -0.29814 0.14636 -0.29583 C 0.14675 -0.29166 0.14688 -0.2875 0.14714 -0.28333 C 0.1474 -0.28078 0.14766 -0.27847 0.14792 -0.27615 C 0.14818 -0.27476 0.14857 -0.27338 0.1487 -0.27199 C 0.14974 -0.26342 0.14987 -0.25717 0.15117 -0.24953 C 0.15156 -0.24675 0.15221 -0.24398 0.15274 -0.2412 L 0.15586 -0.2243 L 0.15664 -0.22013 C 0.1569 -0.21875 0.1569 -0.21713 0.15742 -0.21597 L 0.16055 -0.2074 C 0.16107 -0.20601 0.16185 -0.20486 0.16211 -0.20324 C 0.16237 -0.20185 0.1625 -0.20046 0.16289 -0.19907 C 0.16537 -0.19143 0.16563 -0.19166 0.16849 -0.18657 C 0.16914 -0.1831 0.16927 -0.18078 0.17083 -0.178 C 0.17565 -0.16967 0.17136 -0.18449 0.178 -0.16689 C 0.17995 -0.16134 0.17865 -0.16319 0.1819 -0.16111 C 0.18268 -0.15972 0.18333 -0.1581 0.18425 -0.15694 C 0.1849 -0.15625 0.18594 -0.15625 0.18659 -0.15555 C 0.1875 -0.15486 0.18815 -0.1537 0.18906 -0.15277 C 0.19076 -0.14351 0.18828 -0.15254 0.19219 -0.14722 C 0.19727 -0.14004 0.19011 -0.14513 0.19609 -0.14166 C 0.20026 -0.13032 0.19479 -0.14398 0.2 -0.13449 C 0.20078 -0.13333 0.20091 -0.13148 0.20169 -0.13032 C 0.20313 -0.12824 0.20482 -0.12662 0.20638 -0.12476 C 0.20716 -0.12384 0.20781 -0.12245 0.20872 -0.12199 L 0.21341 -0.11921 C 0.21719 -0.11458 0.21497 -0.11689 0.22057 -0.11342 L 0.22292 -0.11203 C 0.2237 -0.11111 0.22448 -0.10995 0.22526 -0.10925 C 0.22682 -0.1081 0.23008 -0.10648 0.23008 -0.10648 C 0.23164 -0.10463 0.23346 -0.10324 0.23477 -0.10092 L 0.2388 -0.09398 " pathEditMode="relative" ptsTypes="AAAAAAAAAAAAAAAAAAAAAAAAAAAAAAAAAAAAAAAAAAAAAAAAAAAAAAAAAAAAAAAAAAAAAAAAAAAAAAAAAAAAAAAAAAAA">
                                      <p:cBhvr>
                                        <p:cTn id="8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05247 -0.38472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19236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07969 -0.2912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 animBg="1"/>
      <p:bldP spid="32" grpId="0"/>
      <p:bldP spid="32" grpId="1"/>
      <p:bldP spid="36" grpId="0"/>
      <p:bldP spid="37" grpId="0"/>
      <p:bldP spid="42" grpId="0" animBg="1"/>
      <p:bldP spid="42" grpId="1" animBg="1"/>
      <p:bldP spid="42" grpId="2" animBg="1"/>
      <p:bldP spid="42" grpId="3" animBg="1"/>
      <p:bldP spid="42" grpId="4" animBg="1"/>
      <p:bldP spid="51" grpId="0" animBg="1"/>
      <p:bldP spid="51" grpId="1" animBg="1"/>
      <p:bldP spid="51" grpId="2" animBg="1"/>
      <p:bldP spid="51" grpId="3" animBg="1"/>
      <p:bldP spid="51" grpId="4" animBg="1"/>
      <p:bldP spid="52" grpId="0"/>
      <p:bldP spid="53" grpId="0"/>
      <p:bldP spid="54" grpId="0"/>
      <p:bldP spid="55" grpId="0"/>
      <p:bldP spid="56" grpId="0"/>
      <p:bldP spid="5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64AACD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58E855-4FA6-4B0F-AF0A-D5B4E0AE34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713312"/>
            <a:ext cx="3524250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들어가기 전에</a:t>
            </a:r>
            <a:r>
              <a:rPr lang="en-US" altLang="ko-KR" sz="4000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BA691-C966-4C17-81F4-A50D10F54FB3}"/>
              </a:ext>
            </a:extLst>
          </p:cNvPr>
          <p:cNvSpPr txBox="1"/>
          <p:nvPr/>
        </p:nvSpPr>
        <p:spPr>
          <a:xfrm>
            <a:off x="6095999" y="713313"/>
            <a:ext cx="5257801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51E40-3D14-417A-966D-66F4E756C0BB}"/>
              </a:ext>
            </a:extLst>
          </p:cNvPr>
          <p:cNvSpPr txBox="1"/>
          <p:nvPr/>
        </p:nvSpPr>
        <p:spPr>
          <a:xfrm>
            <a:off x="4997825" y="2690336"/>
            <a:ext cx="6920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공부한 내용을 어떻게 정리해야 보는 사람도</a:t>
            </a:r>
            <a:r>
              <a:rPr lang="en-US" altLang="ko-KR" dirty="0"/>
              <a:t>, </a:t>
            </a:r>
            <a:r>
              <a:rPr lang="ko-KR" altLang="en-US" dirty="0"/>
              <a:t>나 자신도 지루하지 않게 할 수 있을까</a:t>
            </a:r>
            <a:r>
              <a:rPr lang="en-US" altLang="ko-KR" dirty="0"/>
              <a:t>? 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그런 고민에서 </a:t>
            </a:r>
            <a:r>
              <a:rPr lang="en-US" altLang="ko-KR" dirty="0"/>
              <a:t>PPT </a:t>
            </a:r>
            <a:r>
              <a:rPr lang="ko-KR" altLang="en-US" dirty="0"/>
              <a:t>정리 노트를 만들어보았습니다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체계적인 정리보다 제 흥미를 우선시하였기에 내용이 부실하다는 점 사과 드리며 양해 부탁드립니다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다음 동아리 시간에는 공부 내용을 체계적으로 정리한 워드 파일을 보내 드리겠습니다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1260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64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3335097" y="2394116"/>
            <a:ext cx="5818527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네트워크 보안</a:t>
            </a:r>
            <a:endParaRPr lang="en-US" altLang="ko-KR" sz="48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04 </a:t>
            </a: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스푸핑 공격</a:t>
            </a:r>
          </a:p>
        </p:txBody>
      </p:sp>
    </p:spTree>
    <p:extLst>
      <p:ext uri="{BB962C8B-B14F-4D97-AF65-F5344CB8AC3E}">
        <p14:creationId xmlns:p14="http://schemas.microsoft.com/office/powerpoint/2010/main" val="2402208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E9A32-BE3C-4B27-863B-39B1B04D6907}"/>
              </a:ext>
            </a:extLst>
          </p:cNvPr>
          <p:cNvSpPr txBox="1"/>
          <p:nvPr/>
        </p:nvSpPr>
        <p:spPr>
          <a:xfrm>
            <a:off x="211756" y="336884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스푸핑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661B4-6C62-4A4D-9995-78C8C4A97F43}"/>
              </a:ext>
            </a:extLst>
          </p:cNvPr>
          <p:cNvSpPr txBox="1"/>
          <p:nvPr/>
        </p:nvSpPr>
        <p:spPr>
          <a:xfrm>
            <a:off x="211757" y="798549"/>
            <a:ext cx="2290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사전적 의미</a:t>
            </a:r>
            <a:r>
              <a:rPr lang="en-US" altLang="ko-KR" sz="1600" dirty="0"/>
              <a:t>: </a:t>
            </a:r>
            <a:r>
              <a:rPr lang="ko-KR" altLang="en-US" sz="1600" dirty="0"/>
              <a:t>속이는 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10B23-A010-4950-A3F2-221D565E1830}"/>
              </a:ext>
            </a:extLst>
          </p:cNvPr>
          <p:cNvSpPr txBox="1"/>
          <p:nvPr/>
        </p:nvSpPr>
        <p:spPr>
          <a:xfrm>
            <a:off x="211756" y="1137103"/>
            <a:ext cx="8258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네트워크에서 속일 수 있는 대상은</a:t>
            </a:r>
            <a:r>
              <a:rPr lang="en-US" altLang="ko-KR" sz="1600" dirty="0"/>
              <a:t>?</a:t>
            </a:r>
          </a:p>
          <a:p>
            <a:r>
              <a:rPr lang="en-US" altLang="ko-KR" sz="1600" dirty="0"/>
              <a:t>IP </a:t>
            </a:r>
            <a:r>
              <a:rPr lang="ko-KR" altLang="en-US" sz="1600" dirty="0"/>
              <a:t>주소</a:t>
            </a:r>
            <a:r>
              <a:rPr lang="en-US" altLang="ko-KR" sz="1600" dirty="0"/>
              <a:t>, MAC </a:t>
            </a:r>
            <a:r>
              <a:rPr lang="ko-KR" altLang="en-US" sz="1600" dirty="0"/>
              <a:t>주소</a:t>
            </a:r>
            <a:r>
              <a:rPr lang="en-US" altLang="ko-KR" sz="1600" dirty="0"/>
              <a:t>, </a:t>
            </a:r>
            <a:r>
              <a:rPr lang="ko-KR" altLang="en-US" sz="1600" dirty="0"/>
              <a:t>포트 등 네트워크 통신과 관련된 모든 것이 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9E5B0-19DE-44C6-A168-BF3542EEEB59}"/>
              </a:ext>
            </a:extLst>
          </p:cNvPr>
          <p:cNvSpPr txBox="1"/>
          <p:nvPr/>
        </p:nvSpPr>
        <p:spPr>
          <a:xfrm>
            <a:off x="211757" y="1929374"/>
            <a:ext cx="2290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스푸핑 공격의 종류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B7081-678F-4E78-9C56-521106AB81C8}"/>
              </a:ext>
            </a:extLst>
          </p:cNvPr>
          <p:cNvSpPr txBox="1"/>
          <p:nvPr/>
        </p:nvSpPr>
        <p:spPr>
          <a:xfrm>
            <a:off x="211757" y="2419288"/>
            <a:ext cx="3609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ARP </a:t>
            </a:r>
            <a:r>
              <a:rPr lang="ko-KR" altLang="en-US" sz="1400" dirty="0"/>
              <a:t>스푸핑 공격 </a:t>
            </a:r>
            <a:r>
              <a:rPr lang="en-US" altLang="ko-KR" sz="1400" dirty="0"/>
              <a:t>– MAC </a:t>
            </a:r>
            <a:r>
              <a:rPr lang="ko-KR" altLang="en-US" sz="1400" dirty="0"/>
              <a:t>주소 속이기</a:t>
            </a:r>
          </a:p>
        </p:txBody>
      </p:sp>
      <p:pic>
        <p:nvPicPr>
          <p:cNvPr id="7" name="그래픽 6" descr="컴퓨터">
            <a:extLst>
              <a:ext uri="{FF2B5EF4-FFF2-40B4-BE49-F238E27FC236}">
                <a16:creationId xmlns:a16="http://schemas.microsoft.com/office/drawing/2014/main" id="{1AB2DA46-5B15-45AE-9C3E-8B0688FF4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87554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92727-F3C3-40AA-8240-007425F76505}"/>
              </a:ext>
            </a:extLst>
          </p:cNvPr>
          <p:cNvSpPr txBox="1"/>
          <p:nvPr/>
        </p:nvSpPr>
        <p:spPr>
          <a:xfrm>
            <a:off x="5518885" y="2098651"/>
            <a:ext cx="11542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공격자</a:t>
            </a:r>
            <a:endParaRPr lang="en-US" altLang="ko-KR" sz="1400" dirty="0"/>
          </a:p>
          <a:p>
            <a:pPr algn="ctr"/>
            <a:r>
              <a:rPr lang="en-US" altLang="ko-KR" sz="1400" dirty="0"/>
              <a:t>IP: 10.0.0.4</a:t>
            </a:r>
          </a:p>
          <a:p>
            <a:pPr algn="ctr"/>
            <a:r>
              <a:rPr lang="en-US" altLang="ko-KR" sz="1400" dirty="0"/>
              <a:t>MAC: CC</a:t>
            </a:r>
            <a:endParaRPr lang="ko-KR" altLang="en-US" sz="1400" dirty="0"/>
          </a:p>
        </p:txBody>
      </p:sp>
      <p:pic>
        <p:nvPicPr>
          <p:cNvPr id="9" name="그래픽 8" descr="컴퓨터">
            <a:extLst>
              <a:ext uri="{FF2B5EF4-FFF2-40B4-BE49-F238E27FC236}">
                <a16:creationId xmlns:a16="http://schemas.microsoft.com/office/drawing/2014/main" id="{2C318813-E793-48C0-AFC0-5D0A6C1B6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6829" y="4818529"/>
            <a:ext cx="914400" cy="914400"/>
          </a:xfrm>
          <a:prstGeom prst="rect">
            <a:avLst/>
          </a:prstGeom>
        </p:spPr>
      </p:pic>
      <p:pic>
        <p:nvPicPr>
          <p:cNvPr id="10" name="그래픽 9" descr="컴퓨터">
            <a:extLst>
              <a:ext uri="{FF2B5EF4-FFF2-40B4-BE49-F238E27FC236}">
                <a16:creationId xmlns:a16="http://schemas.microsoft.com/office/drawing/2014/main" id="{435F8079-E97C-4303-87D0-02A6A7A8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0771" y="4818529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5AADDF-036F-4A8E-A2C9-ECD1FF3D78CF}"/>
              </a:ext>
            </a:extLst>
          </p:cNvPr>
          <p:cNvSpPr txBox="1"/>
          <p:nvPr/>
        </p:nvSpPr>
        <p:spPr>
          <a:xfrm>
            <a:off x="1647123" y="4906397"/>
            <a:ext cx="1144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클라이언트</a:t>
            </a:r>
            <a:endParaRPr lang="en-US" altLang="ko-KR" sz="1400" dirty="0"/>
          </a:p>
          <a:p>
            <a:pPr algn="ctr"/>
            <a:r>
              <a:rPr lang="en-US" altLang="ko-KR" sz="1400" dirty="0"/>
              <a:t>IP: 10.0.0.3</a:t>
            </a:r>
          </a:p>
          <a:p>
            <a:pPr algn="ctr"/>
            <a:r>
              <a:rPr lang="en-US" altLang="ko-KR" sz="1400" dirty="0"/>
              <a:t>MAC: BB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4AD38-45A3-4E86-848A-E5A0E0978394}"/>
              </a:ext>
            </a:extLst>
          </p:cNvPr>
          <p:cNvSpPr txBox="1"/>
          <p:nvPr/>
        </p:nvSpPr>
        <p:spPr>
          <a:xfrm>
            <a:off x="9400273" y="4906397"/>
            <a:ext cx="1144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서버</a:t>
            </a:r>
            <a:endParaRPr lang="en-US" altLang="ko-KR" sz="1400" dirty="0"/>
          </a:p>
          <a:p>
            <a:pPr algn="ctr"/>
            <a:r>
              <a:rPr lang="en-US" altLang="ko-KR" sz="1400" dirty="0"/>
              <a:t>IP: 10.0.02</a:t>
            </a:r>
          </a:p>
          <a:p>
            <a:pPr algn="ctr"/>
            <a:r>
              <a:rPr lang="en-US" altLang="ko-KR" sz="1400" dirty="0"/>
              <a:t>MAC: AA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F338A00-1E7D-470F-B54F-8F6134116CEC}"/>
              </a:ext>
            </a:extLst>
          </p:cNvPr>
          <p:cNvCxnSpPr>
            <a:cxnSpLocks/>
            <a:stCxn id="8" idx="1"/>
            <a:endCxn id="11" idx="0"/>
          </p:cNvCxnSpPr>
          <p:nvPr/>
        </p:nvCxnSpPr>
        <p:spPr>
          <a:xfrm flipH="1">
            <a:off x="2219425" y="2467983"/>
            <a:ext cx="3299460" cy="2438414"/>
          </a:xfrm>
          <a:prstGeom prst="straightConnector1">
            <a:avLst/>
          </a:prstGeom>
          <a:ln>
            <a:solidFill>
              <a:srgbClr val="0070C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C2230F0-4C90-4F24-9B63-61AC376CE92C}"/>
              </a:ext>
            </a:extLst>
          </p:cNvPr>
          <p:cNvCxnSpPr>
            <a:cxnSpLocks/>
            <a:stCxn id="8" idx="3"/>
            <a:endCxn id="12" idx="0"/>
          </p:cNvCxnSpPr>
          <p:nvPr/>
        </p:nvCxnSpPr>
        <p:spPr>
          <a:xfrm>
            <a:off x="6673115" y="2467983"/>
            <a:ext cx="3299460" cy="2438414"/>
          </a:xfrm>
          <a:prstGeom prst="straightConnector1">
            <a:avLst/>
          </a:prstGeom>
          <a:ln>
            <a:solidFill>
              <a:srgbClr val="0070C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07171D4-306C-432B-B014-DFDCB17426BE}"/>
              </a:ext>
            </a:extLst>
          </p:cNvPr>
          <p:cNvSpPr txBox="1"/>
          <p:nvPr/>
        </p:nvSpPr>
        <p:spPr>
          <a:xfrm>
            <a:off x="2060206" y="3203705"/>
            <a:ext cx="195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서버의 </a:t>
            </a:r>
            <a:r>
              <a:rPr lang="en-US" altLang="ko-KR" sz="1200" dirty="0"/>
              <a:t>MAC </a:t>
            </a:r>
            <a:r>
              <a:rPr lang="ko-KR" altLang="en-US" sz="1200" dirty="0"/>
              <a:t>주소는 사실 </a:t>
            </a:r>
            <a:r>
              <a:rPr lang="en-US" altLang="ko-KR" sz="1200" dirty="0"/>
              <a:t>CC</a:t>
            </a:r>
            <a:r>
              <a:rPr lang="ko-KR" altLang="en-US" sz="1200" dirty="0"/>
              <a:t>야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1DDB-F9B6-430E-9898-30F924D26BA3}"/>
              </a:ext>
            </a:extLst>
          </p:cNvPr>
          <p:cNvSpPr txBox="1"/>
          <p:nvPr/>
        </p:nvSpPr>
        <p:spPr>
          <a:xfrm>
            <a:off x="8590546" y="3198167"/>
            <a:ext cx="2131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클라이언트의 </a:t>
            </a:r>
            <a:r>
              <a:rPr lang="en-US" altLang="ko-KR" sz="1200" dirty="0"/>
              <a:t>MAC </a:t>
            </a:r>
            <a:r>
              <a:rPr lang="ko-KR" altLang="en-US" sz="1200" dirty="0"/>
              <a:t>주소는 사실 </a:t>
            </a:r>
            <a:r>
              <a:rPr lang="en-US" altLang="ko-KR" sz="1200" dirty="0"/>
              <a:t>CC</a:t>
            </a:r>
            <a:r>
              <a:rPr lang="ko-KR" altLang="en-US" sz="1200" dirty="0"/>
              <a:t>야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29" name="그래픽 28" descr="상자">
            <a:extLst>
              <a:ext uri="{FF2B5EF4-FFF2-40B4-BE49-F238E27FC236}">
                <a16:creationId xmlns:a16="http://schemas.microsoft.com/office/drawing/2014/main" id="{4FA1D774-B447-4A8A-B70F-FB228B705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2025" y="4608462"/>
            <a:ext cx="612299" cy="612299"/>
          </a:xfrm>
          <a:prstGeom prst="rect">
            <a:avLst/>
          </a:prstGeom>
        </p:spPr>
      </p:pic>
      <p:pic>
        <p:nvPicPr>
          <p:cNvPr id="30" name="그래픽 29" descr="상자">
            <a:extLst>
              <a:ext uri="{FF2B5EF4-FFF2-40B4-BE49-F238E27FC236}">
                <a16:creationId xmlns:a16="http://schemas.microsoft.com/office/drawing/2014/main" id="{FFD221E8-0AB2-4941-ABCA-1E3BB136B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8406" y="4914611"/>
            <a:ext cx="612299" cy="61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1418 -0.1942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8 -0.19422 L 0.31667 -0.0011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0.1487 -0.2388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7 -0.23889 L 0.30573 -2.59259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  <p:bldP spid="11" grpId="0"/>
      <p:bldP spid="12" grpId="0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7996BA-3E02-4E25-B46F-1A08AB520691}"/>
              </a:ext>
            </a:extLst>
          </p:cNvPr>
          <p:cNvSpPr txBox="1"/>
          <p:nvPr/>
        </p:nvSpPr>
        <p:spPr>
          <a:xfrm>
            <a:off x="221382" y="430388"/>
            <a:ext cx="3609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IP </a:t>
            </a:r>
            <a:r>
              <a:rPr lang="ko-KR" altLang="en-US" sz="1400" dirty="0"/>
              <a:t>스푸핑 공격 </a:t>
            </a:r>
            <a:r>
              <a:rPr lang="en-US" altLang="ko-KR" sz="1400" dirty="0"/>
              <a:t>– IP </a:t>
            </a:r>
            <a:r>
              <a:rPr lang="ko-KR" altLang="en-US" sz="1400" dirty="0"/>
              <a:t>속이기</a:t>
            </a:r>
          </a:p>
        </p:txBody>
      </p:sp>
      <p:pic>
        <p:nvPicPr>
          <p:cNvPr id="4" name="그래픽 3" descr="컴퓨터">
            <a:extLst>
              <a:ext uri="{FF2B5EF4-FFF2-40B4-BE49-F238E27FC236}">
                <a16:creationId xmlns:a16="http://schemas.microsoft.com/office/drawing/2014/main" id="{30AB9F38-DD7E-4EF9-88CC-0281BDF48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661" y="1537635"/>
            <a:ext cx="914400" cy="914400"/>
          </a:xfrm>
          <a:prstGeom prst="rect">
            <a:avLst/>
          </a:prstGeom>
        </p:spPr>
      </p:pic>
      <p:pic>
        <p:nvPicPr>
          <p:cNvPr id="5" name="그래픽 4" descr="컴퓨터">
            <a:extLst>
              <a:ext uri="{FF2B5EF4-FFF2-40B4-BE49-F238E27FC236}">
                <a16:creationId xmlns:a16="http://schemas.microsoft.com/office/drawing/2014/main" id="{DB614013-19D3-4476-AB10-A13E11B02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0854" y="2971800"/>
            <a:ext cx="914400" cy="914400"/>
          </a:xfrm>
          <a:prstGeom prst="rect">
            <a:avLst/>
          </a:prstGeom>
        </p:spPr>
      </p:pic>
      <p:pic>
        <p:nvPicPr>
          <p:cNvPr id="6" name="그래픽 5" descr="컴퓨터">
            <a:extLst>
              <a:ext uri="{FF2B5EF4-FFF2-40B4-BE49-F238E27FC236}">
                <a16:creationId xmlns:a16="http://schemas.microsoft.com/office/drawing/2014/main" id="{07D8AA2C-CDC3-4A26-ABB0-AD7920E60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661" y="516636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3EFE9-AEC9-4ECD-8848-163AE6CDCD3B}"/>
              </a:ext>
            </a:extLst>
          </p:cNvPr>
          <p:cNvSpPr txBox="1"/>
          <p:nvPr/>
        </p:nvSpPr>
        <p:spPr>
          <a:xfrm>
            <a:off x="3590222" y="3862449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공격 대상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E9D6E-6AA4-41A3-B7CB-92D2D8C5FD04}"/>
              </a:ext>
            </a:extLst>
          </p:cNvPr>
          <p:cNvSpPr txBox="1"/>
          <p:nvPr/>
        </p:nvSpPr>
        <p:spPr>
          <a:xfrm>
            <a:off x="221382" y="1304767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서버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AADD8-9007-4F0A-8369-D52F788B313F}"/>
              </a:ext>
            </a:extLst>
          </p:cNvPr>
          <p:cNvSpPr txBox="1"/>
          <p:nvPr/>
        </p:nvSpPr>
        <p:spPr>
          <a:xfrm>
            <a:off x="221382" y="6094372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공격자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DB3FA8-B1CF-4AE6-88DD-AD94EA891FD1}"/>
              </a:ext>
            </a:extLst>
          </p:cNvPr>
          <p:cNvCxnSpPr>
            <a:cxnSpLocks/>
          </p:cNvCxnSpPr>
          <p:nvPr/>
        </p:nvCxnSpPr>
        <p:spPr>
          <a:xfrm>
            <a:off x="1347537" y="2305150"/>
            <a:ext cx="2377440" cy="1275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12897A-9D85-420A-AE8C-261CA3DDF9F1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1471061" y="1994835"/>
            <a:ext cx="2359793" cy="1234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2798C812-A8CC-4FBB-9016-EB5CD05B3673}"/>
              </a:ext>
            </a:extLst>
          </p:cNvPr>
          <p:cNvSpPr/>
          <p:nvPr/>
        </p:nvSpPr>
        <p:spPr>
          <a:xfrm>
            <a:off x="4042611" y="2136808"/>
            <a:ext cx="2454441" cy="780990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서버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우리 서로 아는 사이지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774A0C21-BD61-4EF3-B4F3-4BC519020731}"/>
              </a:ext>
            </a:extLst>
          </p:cNvPr>
          <p:cNvSpPr/>
          <p:nvPr/>
        </p:nvSpPr>
        <p:spPr>
          <a:xfrm>
            <a:off x="1135781" y="915502"/>
            <a:ext cx="2695073" cy="780990"/>
          </a:xfrm>
          <a:prstGeom prst="wedgeEllipseCallout">
            <a:avLst>
              <a:gd name="adj1" fmla="val -32990"/>
              <a:gd name="adj2" fmla="val 6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우린 트러스트 관계잖아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3818F3E8-429C-4606-84C6-5B83A9770E6C}"/>
              </a:ext>
            </a:extLst>
          </p:cNvPr>
          <p:cNvSpPr/>
          <p:nvPr/>
        </p:nvSpPr>
        <p:spPr>
          <a:xfrm>
            <a:off x="4042610" y="2136808"/>
            <a:ext cx="2454441" cy="780990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그럼 패스워드 없이 접근할께</a:t>
            </a:r>
            <a:r>
              <a:rPr lang="en-US" altLang="ko-KR" sz="1400" dirty="0">
                <a:solidFill>
                  <a:schemeClr val="tx1"/>
                </a:solidFill>
              </a:rPr>
              <a:t>~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FED629E2-E715-4979-9433-0DAB6099093F}"/>
              </a:ext>
            </a:extLst>
          </p:cNvPr>
          <p:cNvSpPr/>
          <p:nvPr/>
        </p:nvSpPr>
        <p:spPr>
          <a:xfrm>
            <a:off x="1135781" y="913488"/>
            <a:ext cx="2695073" cy="780990"/>
          </a:xfrm>
          <a:prstGeom prst="wedgeEllipseCallout">
            <a:avLst>
              <a:gd name="adj1" fmla="val -32990"/>
              <a:gd name="adj2" fmla="val 6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그래 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너의 정보는 내가 기록해놨어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445AE74E-378A-485C-B3EE-1B3EC4347361}"/>
              </a:ext>
            </a:extLst>
          </p:cNvPr>
          <p:cNvSpPr/>
          <p:nvPr/>
        </p:nvSpPr>
        <p:spPr>
          <a:xfrm>
            <a:off x="1836821" y="4965691"/>
            <a:ext cx="2695073" cy="780990"/>
          </a:xfrm>
          <a:prstGeom prst="wedgeEllipseCallout">
            <a:avLst>
              <a:gd name="adj1" fmla="val -54419"/>
              <a:gd name="adj2" fmla="val 4771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오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저건 탐나는데</a:t>
            </a:r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9" name="그래픽 28" descr="상자">
            <a:extLst>
              <a:ext uri="{FF2B5EF4-FFF2-40B4-BE49-F238E27FC236}">
                <a16:creationId xmlns:a16="http://schemas.microsoft.com/office/drawing/2014/main" id="{D57A8687-856D-48FB-BA52-4E5734BCD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671" y="5130473"/>
            <a:ext cx="612299" cy="612299"/>
          </a:xfrm>
          <a:prstGeom prst="rect">
            <a:avLst/>
          </a:prstGeom>
        </p:spPr>
      </p:pic>
      <p:pic>
        <p:nvPicPr>
          <p:cNvPr id="30" name="그래픽 29" descr="상자">
            <a:extLst>
              <a:ext uri="{FF2B5EF4-FFF2-40B4-BE49-F238E27FC236}">
                <a16:creationId xmlns:a16="http://schemas.microsoft.com/office/drawing/2014/main" id="{946DEBE8-9C37-4841-9758-B0DC880D6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8647" y="5136336"/>
            <a:ext cx="612299" cy="612299"/>
          </a:xfrm>
          <a:prstGeom prst="rect">
            <a:avLst/>
          </a:prstGeom>
        </p:spPr>
      </p:pic>
      <p:pic>
        <p:nvPicPr>
          <p:cNvPr id="31" name="그래픽 30" descr="상자">
            <a:extLst>
              <a:ext uri="{FF2B5EF4-FFF2-40B4-BE49-F238E27FC236}">
                <a16:creationId xmlns:a16="http://schemas.microsoft.com/office/drawing/2014/main" id="{7A5278F4-9EE8-480A-AD6E-1A76DBBF0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4330" y="5191785"/>
            <a:ext cx="612299" cy="612299"/>
          </a:xfrm>
          <a:prstGeom prst="rect">
            <a:avLst/>
          </a:prstGeom>
        </p:spPr>
      </p:pic>
      <p:pic>
        <p:nvPicPr>
          <p:cNvPr id="32" name="그래픽 31" descr="상자">
            <a:extLst>
              <a:ext uri="{FF2B5EF4-FFF2-40B4-BE49-F238E27FC236}">
                <a16:creationId xmlns:a16="http://schemas.microsoft.com/office/drawing/2014/main" id="{139C3074-4D31-42D1-8CEB-A425A259D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7269" y="5134382"/>
            <a:ext cx="612299" cy="612299"/>
          </a:xfrm>
          <a:prstGeom prst="rect">
            <a:avLst/>
          </a:prstGeom>
        </p:spPr>
      </p:pic>
      <p:pic>
        <p:nvPicPr>
          <p:cNvPr id="33" name="그래픽 32" descr="상자">
            <a:extLst>
              <a:ext uri="{FF2B5EF4-FFF2-40B4-BE49-F238E27FC236}">
                <a16:creationId xmlns:a16="http://schemas.microsoft.com/office/drawing/2014/main" id="{7ADF38DC-638F-4FDD-BCD1-84BAA3ED7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4330" y="5247083"/>
            <a:ext cx="612299" cy="612299"/>
          </a:xfrm>
          <a:prstGeom prst="rect">
            <a:avLst/>
          </a:prstGeom>
        </p:spPr>
      </p:pic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8C6D3D84-2869-4AA1-87D2-B18E835FA703}"/>
              </a:ext>
            </a:extLst>
          </p:cNvPr>
          <p:cNvSpPr/>
          <p:nvPr/>
        </p:nvSpPr>
        <p:spPr>
          <a:xfrm>
            <a:off x="5133473" y="2942873"/>
            <a:ext cx="1777466" cy="706082"/>
          </a:xfrm>
          <a:prstGeom prst="wedgeEllipseCallout">
            <a:avLst>
              <a:gd name="adj1" fmla="val -71813"/>
              <a:gd name="adj2" fmla="val 365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으악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>
                <a:solidFill>
                  <a:schemeClr val="tx1"/>
                </a:solidFill>
              </a:rPr>
              <a:t>연결이 끊겼어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10D6FD3D-B40A-47E3-8848-BDC4E551089F}"/>
              </a:ext>
            </a:extLst>
          </p:cNvPr>
          <p:cNvSpPr/>
          <p:nvPr/>
        </p:nvSpPr>
        <p:spPr>
          <a:xfrm>
            <a:off x="1834796" y="4955590"/>
            <a:ext cx="2695073" cy="780990"/>
          </a:xfrm>
          <a:prstGeom prst="wedgeEllipseCallout">
            <a:avLst>
              <a:gd name="adj1" fmla="val -54419"/>
              <a:gd name="adj2" fmla="val 4771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이때다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030AE4-857C-4AF1-AB83-5AD7A2EBF14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013861" y="2527303"/>
            <a:ext cx="0" cy="2639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8648542F-CBFC-4DE2-BC6A-694839BA25E4}"/>
              </a:ext>
            </a:extLst>
          </p:cNvPr>
          <p:cNvSpPr/>
          <p:nvPr/>
        </p:nvSpPr>
        <p:spPr>
          <a:xfrm>
            <a:off x="1013861" y="4097126"/>
            <a:ext cx="2292252" cy="706082"/>
          </a:xfrm>
          <a:prstGeom prst="wedgeEllipseCallout">
            <a:avLst>
              <a:gd name="adj1" fmla="val -44099"/>
              <a:gd name="adj2" fmla="val 802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안녕</a:t>
            </a:r>
            <a:r>
              <a:rPr lang="en-US" altLang="ko-KR" sz="1400" dirty="0">
                <a:solidFill>
                  <a:schemeClr val="tx1"/>
                </a:solidFill>
              </a:rPr>
              <a:t>? </a:t>
            </a:r>
            <a:r>
              <a:rPr lang="ko-KR" altLang="en-US" sz="1400" dirty="0">
                <a:solidFill>
                  <a:schemeClr val="tx1"/>
                </a:solidFill>
              </a:rPr>
              <a:t>난 </a:t>
            </a:r>
            <a:r>
              <a:rPr lang="en-US" altLang="ko-KR" sz="1400" dirty="0">
                <a:solidFill>
                  <a:schemeClr val="tx1"/>
                </a:solidFill>
              </a:rPr>
              <a:t>B</a:t>
            </a:r>
            <a:r>
              <a:rPr lang="ko-KR" altLang="en-US" sz="1400" dirty="0">
                <a:solidFill>
                  <a:schemeClr val="tx1"/>
                </a:solidFill>
              </a:rPr>
              <a:t>야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잠깐 끊겼는데 이제 다시 연결할께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-2.59259E-6 L 0.19349 -0.2625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1312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56 1.48148E-6 L 0.18164 -0.28982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-1449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3.7037E-7 L 0.19349 -0.24213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1210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2.96296E-6 L 0.21888 -0.2641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13218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2.22222E-6 L 0.21159 -0.21898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-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21" grpId="0" animBg="1"/>
      <p:bldP spid="21" grpId="1" animBg="1"/>
      <p:bldP spid="22" grpId="0" animBg="1"/>
      <p:bldP spid="22" grpId="1" animBg="1"/>
      <p:bldP spid="23" grpId="0" animBg="1"/>
      <p:bldP spid="26" grpId="0" animBg="1"/>
      <p:bldP spid="27" grpId="0" animBg="1"/>
      <p:bldP spid="27" grpId="1" animBg="1"/>
      <p:bldP spid="34" grpId="0" animBg="1"/>
      <p:bldP spid="35" grpId="0" animBg="1"/>
      <p:bldP spid="35" grpId="1" animBg="1"/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36CE1-10BE-4E15-A762-D47EDD63A8C8}"/>
              </a:ext>
            </a:extLst>
          </p:cNvPr>
          <p:cNvSpPr txBox="1"/>
          <p:nvPr/>
        </p:nvSpPr>
        <p:spPr>
          <a:xfrm>
            <a:off x="221382" y="430388"/>
            <a:ext cx="372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ICMP </a:t>
            </a:r>
            <a:r>
              <a:rPr lang="ko-KR" altLang="en-US" sz="1400" dirty="0"/>
              <a:t>리다이렉트 공격 </a:t>
            </a:r>
            <a:r>
              <a:rPr lang="en-US" altLang="ko-KR" sz="1400" dirty="0"/>
              <a:t>– </a:t>
            </a:r>
            <a:r>
              <a:rPr lang="ko-KR" altLang="en-US" sz="1400" dirty="0"/>
              <a:t>라우터인 척 하기</a:t>
            </a:r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4E600813-48E2-415A-9D63-391AF1C91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1" y="1315851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DE81D8-E49A-4C8F-AA9C-0713908B0D58}"/>
              </a:ext>
            </a:extLst>
          </p:cNvPr>
          <p:cNvSpPr txBox="1"/>
          <p:nvPr/>
        </p:nvSpPr>
        <p:spPr>
          <a:xfrm>
            <a:off x="3349592" y="1008074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호스트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pic>
        <p:nvPicPr>
          <p:cNvPr id="5" name="그래픽 4" descr="컴퓨터">
            <a:extLst>
              <a:ext uri="{FF2B5EF4-FFF2-40B4-BE49-F238E27FC236}">
                <a16:creationId xmlns:a16="http://schemas.microsoft.com/office/drawing/2014/main" id="{7659C616-2685-466F-AE1B-59F86C78E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057" y="424055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78BFB-F379-4FE1-85B3-ACBE3F975989}"/>
              </a:ext>
            </a:extLst>
          </p:cNvPr>
          <p:cNvSpPr txBox="1"/>
          <p:nvPr/>
        </p:nvSpPr>
        <p:spPr>
          <a:xfrm>
            <a:off x="5647107" y="5144670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호스트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pic>
        <p:nvPicPr>
          <p:cNvPr id="7" name="그림 6" descr="보조의자, 시계, 방, 테이블이(가) 표시된 사진&#10;&#10;자동 생성된 설명">
            <a:extLst>
              <a:ext uri="{FF2B5EF4-FFF2-40B4-BE49-F238E27FC236}">
                <a16:creationId xmlns:a16="http://schemas.microsoft.com/office/drawing/2014/main" id="{FE7E0A26-A302-44FE-8386-834445C12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27455" y="3151300"/>
            <a:ext cx="836367" cy="555400"/>
          </a:xfrm>
          <a:prstGeom prst="rect">
            <a:avLst/>
          </a:prstGeom>
        </p:spPr>
      </p:pic>
      <p:pic>
        <p:nvPicPr>
          <p:cNvPr id="8" name="그림 7" descr="보조의자, 시계, 방, 테이블이(가) 표시된 사진&#10;&#10;자동 생성된 설명">
            <a:extLst>
              <a:ext uri="{FF2B5EF4-FFF2-40B4-BE49-F238E27FC236}">
                <a16:creationId xmlns:a16="http://schemas.microsoft.com/office/drawing/2014/main" id="{7516B720-732E-4B17-B342-AC4836F3A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89057" y="3151300"/>
            <a:ext cx="836367" cy="555400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ACD33D0B-B4F3-47F7-B315-45A63BD4F501}"/>
              </a:ext>
            </a:extLst>
          </p:cNvPr>
          <p:cNvSpPr/>
          <p:nvPr/>
        </p:nvSpPr>
        <p:spPr>
          <a:xfrm>
            <a:off x="4568790" y="446715"/>
            <a:ext cx="2156634" cy="914400"/>
          </a:xfrm>
          <a:prstGeom prst="wedgeEllipseCallout">
            <a:avLst>
              <a:gd name="adj1" fmla="val -41488"/>
              <a:gd name="adj2" fmla="val 679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나 </a:t>
            </a:r>
            <a:r>
              <a:rPr lang="en-US" altLang="ko-KR" sz="1400" dirty="0">
                <a:solidFill>
                  <a:schemeClr val="tx1"/>
                </a:solidFill>
              </a:rPr>
              <a:t>B</a:t>
            </a:r>
            <a:r>
              <a:rPr lang="ko-KR" altLang="en-US" sz="1400" dirty="0">
                <a:solidFill>
                  <a:schemeClr val="tx1"/>
                </a:solidFill>
              </a:rPr>
              <a:t>한테 보낼 게 있는데 빠르게 보내줘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8D7BE46A-EAD1-4AE5-8E0B-70CCABFFDCD8}"/>
              </a:ext>
            </a:extLst>
          </p:cNvPr>
          <p:cNvSpPr/>
          <p:nvPr/>
        </p:nvSpPr>
        <p:spPr>
          <a:xfrm>
            <a:off x="38502" y="4066906"/>
            <a:ext cx="3522846" cy="925700"/>
          </a:xfrm>
          <a:prstGeom prst="wedgeEllipseCallout">
            <a:avLst>
              <a:gd name="adj1" fmla="val 1725"/>
              <a:gd name="adj2" fmla="val -853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흠</a:t>
            </a:r>
            <a:r>
              <a:rPr lang="en-US" altLang="ko-KR" sz="1200" dirty="0">
                <a:solidFill>
                  <a:schemeClr val="tx1"/>
                </a:solidFill>
              </a:rPr>
              <a:t>…</a:t>
            </a:r>
            <a:r>
              <a:rPr lang="ko-KR" altLang="en-US" sz="1200" dirty="0">
                <a:solidFill>
                  <a:schemeClr val="tx1"/>
                </a:solidFill>
              </a:rPr>
              <a:t>나보다는 라우터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  <a:r>
              <a:rPr lang="ko-KR" altLang="en-US" sz="1200" dirty="0">
                <a:solidFill>
                  <a:schemeClr val="tx1"/>
                </a:solidFill>
              </a:rPr>
              <a:t>가 더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빠르고 효율적인데</a:t>
            </a:r>
            <a:r>
              <a:rPr lang="en-US" altLang="ko-KR" sz="1200" dirty="0">
                <a:solidFill>
                  <a:schemeClr val="tx1"/>
                </a:solidFill>
              </a:rPr>
              <a:t>? </a:t>
            </a:r>
            <a:r>
              <a:rPr lang="ko-KR" altLang="en-US" sz="1200" dirty="0">
                <a:solidFill>
                  <a:schemeClr val="tx1"/>
                </a:solidFill>
              </a:rPr>
              <a:t>일단 패킷 먼저 보내고 바로 저 녀석과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연결시켜 줄게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B44BB-2F29-450D-B61C-AE9BE527CA8D}"/>
              </a:ext>
            </a:extLst>
          </p:cNvPr>
          <p:cNvSpPr txBox="1"/>
          <p:nvPr/>
        </p:nvSpPr>
        <p:spPr>
          <a:xfrm>
            <a:off x="376989" y="3523875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라우터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B37620-FE0C-4446-8A92-CF79BA604098}"/>
              </a:ext>
            </a:extLst>
          </p:cNvPr>
          <p:cNvSpPr txBox="1"/>
          <p:nvPr/>
        </p:nvSpPr>
        <p:spPr>
          <a:xfrm>
            <a:off x="6346256" y="3523874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라우터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706890E-F208-494F-80B7-7A6BEF139E30}"/>
              </a:ext>
            </a:extLst>
          </p:cNvPr>
          <p:cNvCxnSpPr>
            <a:cxnSpLocks/>
            <a:stCxn id="3" idx="2"/>
            <a:endCxn id="7" idx="3"/>
          </p:cNvCxnSpPr>
          <p:nvPr/>
        </p:nvCxnSpPr>
        <p:spPr>
          <a:xfrm flipH="1">
            <a:off x="2263822" y="2230251"/>
            <a:ext cx="1850979" cy="11987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7175500-45F0-4B70-836E-707398B9024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63822" y="3429000"/>
            <a:ext cx="36252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8E50F175-BD40-41B9-94EA-E1AF3CF9A5FC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2062496" y="1556195"/>
            <a:ext cx="1378249" cy="181196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1A7283B2-55E0-41A7-AC64-5C4AEC935B28}"/>
              </a:ext>
            </a:extLst>
          </p:cNvPr>
          <p:cNvSpPr/>
          <p:nvPr/>
        </p:nvSpPr>
        <p:spPr>
          <a:xfrm>
            <a:off x="60387" y="1064807"/>
            <a:ext cx="1785251" cy="800588"/>
          </a:xfrm>
          <a:prstGeom prst="wedgeEllipseCallout">
            <a:avLst>
              <a:gd name="adj1" fmla="val 38973"/>
              <a:gd name="adj2" fmla="val 6314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앞으로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  <a:r>
              <a:rPr lang="ko-KR" altLang="en-US" sz="1200" dirty="0">
                <a:solidFill>
                  <a:schemeClr val="tx1"/>
                </a:solidFill>
              </a:rPr>
              <a:t>에게 연락해</a:t>
            </a:r>
            <a:r>
              <a:rPr lang="en-US" altLang="ko-KR" sz="1200" dirty="0">
                <a:solidFill>
                  <a:schemeClr val="tx1"/>
                </a:solidFill>
              </a:rPr>
              <a:t>. B</a:t>
            </a:r>
            <a:r>
              <a:rPr lang="ko-KR" altLang="en-US" sz="1200" dirty="0">
                <a:solidFill>
                  <a:schemeClr val="tx1"/>
                </a:solidFill>
              </a:rPr>
              <a:t>가 더 빨라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8030D2C-6E6E-407A-B4F7-8F23068CDECB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4572001" y="1773051"/>
            <a:ext cx="1735240" cy="137824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CA4C69E6-15E8-4355-8E1B-945B5481C2EF}"/>
              </a:ext>
            </a:extLst>
          </p:cNvPr>
          <p:cNvSpPr/>
          <p:nvPr/>
        </p:nvSpPr>
        <p:spPr>
          <a:xfrm>
            <a:off x="6554121" y="1238103"/>
            <a:ext cx="2445500" cy="800588"/>
          </a:xfrm>
          <a:prstGeom prst="wedgeEllipseCallout">
            <a:avLst>
              <a:gd name="adj1" fmla="val -55918"/>
              <a:gd name="adj2" fmla="val 859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너가 더 빠르다고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그럼 여기 패킷 배달 좀 부탁해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BBA89A0-8D0F-4FAB-89D0-75E51DD72B4A}"/>
              </a:ext>
            </a:extLst>
          </p:cNvPr>
          <p:cNvCxnSpPr>
            <a:cxnSpLocks/>
            <a:stCxn id="12" idx="1"/>
            <a:endCxn id="5" idx="0"/>
          </p:cNvCxnSpPr>
          <p:nvPr/>
        </p:nvCxnSpPr>
        <p:spPr>
          <a:xfrm>
            <a:off x="6346256" y="3677763"/>
            <a:ext cx="1" cy="56278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045744-B5CB-4712-9062-6ABCC8683D1F}"/>
              </a:ext>
            </a:extLst>
          </p:cNvPr>
          <p:cNvSpPr txBox="1"/>
          <p:nvPr/>
        </p:nvSpPr>
        <p:spPr>
          <a:xfrm>
            <a:off x="6271549" y="3552220"/>
            <a:ext cx="139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공격자</a:t>
            </a:r>
          </a:p>
        </p:txBody>
      </p:sp>
      <p:sp>
        <p:nvSpPr>
          <p:cNvPr id="43" name="말풍선: 타원형 42">
            <a:extLst>
              <a:ext uri="{FF2B5EF4-FFF2-40B4-BE49-F238E27FC236}">
                <a16:creationId xmlns:a16="http://schemas.microsoft.com/office/drawing/2014/main" id="{4CC8A155-4492-4B3E-BAB7-6D04AD03574A}"/>
              </a:ext>
            </a:extLst>
          </p:cNvPr>
          <p:cNvSpPr/>
          <p:nvPr/>
        </p:nvSpPr>
        <p:spPr>
          <a:xfrm>
            <a:off x="6714429" y="2446004"/>
            <a:ext cx="2208190" cy="800588"/>
          </a:xfrm>
          <a:prstGeom prst="wedgeEllipseCallout">
            <a:avLst>
              <a:gd name="adj1" fmla="val -46753"/>
              <a:gd name="adj2" fmla="val 607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이런 내용이구만</a:t>
            </a:r>
            <a:r>
              <a:rPr lang="en-US" altLang="ko-KR" sz="1200" dirty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29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9" grpId="0" animBg="1"/>
      <p:bldP spid="10" grpId="0" animBg="1"/>
      <p:bldP spid="11" grpId="0"/>
      <p:bldP spid="12" grpId="0"/>
      <p:bldP spid="12" grpId="1"/>
      <p:bldP spid="27" grpId="0" animBg="1"/>
      <p:bldP spid="31" grpId="0" animBg="1"/>
      <p:bldP spid="42" grpId="0"/>
      <p:bldP spid="4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0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64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659BD-0004-4D67-BBBA-89724B6A7F4D}"/>
              </a:ext>
            </a:extLst>
          </p:cNvPr>
          <p:cNvSpPr txBox="1"/>
          <p:nvPr/>
        </p:nvSpPr>
        <p:spPr>
          <a:xfrm>
            <a:off x="2577183" y="2354294"/>
            <a:ext cx="7061710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많이 모자란 정리 노트를 봐주셔서 정말 감사합니다</a:t>
            </a: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359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64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3640-1B30-49D6-9DB7-86A33B1211C9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보안의 </a:t>
            </a:r>
            <a:r>
              <a:rPr lang="en-US" altLang="ko-KR" sz="48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48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 요소</a:t>
            </a:r>
          </a:p>
        </p:txBody>
      </p:sp>
    </p:spTree>
    <p:extLst>
      <p:ext uri="{BB962C8B-B14F-4D97-AF65-F5344CB8AC3E}">
        <p14:creationId xmlns:p14="http://schemas.microsoft.com/office/powerpoint/2010/main" val="157141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64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 요소</a:t>
            </a: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기밀성</a:t>
            </a:r>
          </a:p>
        </p:txBody>
      </p:sp>
    </p:spTree>
    <p:extLst>
      <p:ext uri="{BB962C8B-B14F-4D97-AF65-F5344CB8AC3E}">
        <p14:creationId xmlns:p14="http://schemas.microsoft.com/office/powerpoint/2010/main" val="66615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357EB-8C96-47E1-8DE1-15461D9EC5C2}"/>
              </a:ext>
            </a:extLst>
          </p:cNvPr>
          <p:cNvSpPr txBox="1"/>
          <p:nvPr/>
        </p:nvSpPr>
        <p:spPr>
          <a:xfrm>
            <a:off x="214604" y="298580"/>
            <a:ext cx="5881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1</a:t>
            </a:r>
            <a:r>
              <a:rPr lang="ko-KR" altLang="en-US" sz="3200" dirty="0">
                <a:latin typeface="+mj-lt"/>
              </a:rPr>
              <a:t>대 요소</a:t>
            </a:r>
            <a:r>
              <a:rPr lang="en-US" altLang="ko-KR" sz="3200" dirty="0">
                <a:latin typeface="+mj-lt"/>
              </a:rPr>
              <a:t>: </a:t>
            </a:r>
            <a:r>
              <a:rPr lang="ko-KR" altLang="en-US" sz="3200" dirty="0">
                <a:latin typeface="+mj-lt"/>
              </a:rPr>
              <a:t>기밀성</a:t>
            </a:r>
          </a:p>
        </p:txBody>
      </p:sp>
      <p:pic>
        <p:nvPicPr>
          <p:cNvPr id="5" name="그림 4" descr="건물, 창문, 담장, 테이블이(가) 표시된 사진&#10;&#10;자동 생성된 설명">
            <a:extLst>
              <a:ext uri="{FF2B5EF4-FFF2-40B4-BE49-F238E27FC236}">
                <a16:creationId xmlns:a16="http://schemas.microsoft.com/office/drawing/2014/main" id="{E06968D4-19E6-47FA-AC84-ABB280D7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1304488"/>
            <a:ext cx="6096000" cy="3305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E60825-3A74-41FE-B35E-257EEB1C1837}"/>
              </a:ext>
            </a:extLst>
          </p:cNvPr>
          <p:cNvSpPr/>
          <p:nvPr/>
        </p:nvSpPr>
        <p:spPr>
          <a:xfrm>
            <a:off x="5151882" y="1180794"/>
            <a:ext cx="2374085" cy="1067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정보 자산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8" name="그림 7" descr="웃고 있는 남성 기업인">
            <a:extLst>
              <a:ext uri="{FF2B5EF4-FFF2-40B4-BE49-F238E27FC236}">
                <a16:creationId xmlns:a16="http://schemas.microsoft.com/office/drawing/2014/main" id="{0EBEF1BF-90FE-4E97-8221-EFA065E9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5" y="4733357"/>
            <a:ext cx="619854" cy="18272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B90575-F5DA-4BB8-98E4-69607ADF1DFB}"/>
              </a:ext>
            </a:extLst>
          </p:cNvPr>
          <p:cNvSpPr txBox="1"/>
          <p:nvPr/>
        </p:nvSpPr>
        <p:spPr>
          <a:xfrm>
            <a:off x="3465229" y="5368846"/>
            <a:ext cx="19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</a:t>
            </a:r>
            <a:r>
              <a:rPr lang="ko-KR" altLang="en-US" dirty="0"/>
              <a:t>허가 받은 사람</a:t>
            </a:r>
          </a:p>
        </p:txBody>
      </p:sp>
      <p:pic>
        <p:nvPicPr>
          <p:cNvPr id="14" name="그림 13" descr="웃고 있는 남성 기업인">
            <a:extLst>
              <a:ext uri="{FF2B5EF4-FFF2-40B4-BE49-F238E27FC236}">
                <a16:creationId xmlns:a16="http://schemas.microsoft.com/office/drawing/2014/main" id="{858B9A85-AB27-46A7-ADAC-94F3669D5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67" y="4639910"/>
            <a:ext cx="619854" cy="1827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C00E4F-39CD-4372-8737-FE06FEF4C942}"/>
              </a:ext>
            </a:extLst>
          </p:cNvPr>
          <p:cNvSpPr txBox="1"/>
          <p:nvPr/>
        </p:nvSpPr>
        <p:spPr>
          <a:xfrm>
            <a:off x="8319247" y="5030796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r>
              <a:rPr lang="ko-KR" altLang="en-US" dirty="0"/>
              <a:t>허가되지 않은 사람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316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0.1293 -0.2997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56 -0.00046 L -0.02656 -0.00046 C -0.02878 -0.00139 -0.03112 -0.00185 -0.0332 -0.00324 C -0.03386 -0.0037 -0.03412 -0.00509 -0.03464 -0.00578 C -0.03594 -0.00717 -0.03958 -0.00787 -0.0405 -0.00833 C -0.04206 -0.00926 -0.04349 -0.01018 -0.04492 -0.01111 L -0.04714 -0.01227 L -0.04935 -0.01366 C -0.04987 -0.01458 -0.05026 -0.01574 -0.05091 -0.0162 C -0.05169 -0.01713 -0.05287 -0.01713 -0.05378 -0.01759 C -0.05456 -0.01805 -0.05521 -0.01852 -0.05599 -0.01898 C -0.0569 -0.01944 -0.05794 -0.01967 -0.05899 -0.02014 C -0.05964 -0.0206 -0.06042 -0.02106 -0.0612 -0.02153 C -0.06237 -0.02199 -0.06367 -0.02222 -0.06485 -0.02291 C -0.06628 -0.02361 -0.06771 -0.02453 -0.06927 -0.02546 C -0.06992 -0.02592 -0.0707 -0.02639 -0.07149 -0.02662 C -0.0724 -0.02708 -0.07344 -0.02754 -0.07435 -0.02801 C -0.07591 -0.02893 -0.07735 -0.02986 -0.07878 -0.03055 L -0.0832 -0.03333 L -0.09427 -0.03981 L -0.09857 -0.04236 L -0.10078 -0.04375 C -0.10156 -0.04467 -0.10222 -0.0456 -0.103 -0.04629 C -0.10378 -0.04699 -0.10456 -0.04699 -0.10521 -0.04768 C -0.10586 -0.04838 -0.10612 -0.04953 -0.10677 -0.05023 C -0.10742 -0.05092 -0.1082 -0.05092 -0.10899 -0.05162 C -0.11458 -0.05671 -0.10781 -0.05231 -0.11328 -0.05555 C -0.11406 -0.05671 -0.11472 -0.05833 -0.1155 -0.05949 C -0.11615 -0.06018 -0.11706 -0.05995 -0.11771 -0.06065 C -0.11875 -0.0618 -0.11966 -0.06342 -0.1207 -0.06458 C -0.12214 -0.06643 -0.12383 -0.06759 -0.12513 -0.06991 C -0.12826 -0.07569 -0.12604 -0.07176 -0.13242 -0.08032 C -0.13347 -0.08171 -0.13451 -0.08264 -0.13542 -0.08426 C -0.13594 -0.08518 -0.13633 -0.08611 -0.13685 -0.0868 C -0.1375 -0.08796 -0.13828 -0.08866 -0.13906 -0.08958 C -0.14727 -0.1 -0.13841 -0.08866 -0.14349 -0.09606 C -0.1444 -0.09745 -0.14544 -0.09861 -0.14636 -0.1 C -0.14792 -0.10254 -0.14935 -0.10509 -0.15078 -0.10787 C -0.15156 -0.10903 -0.15208 -0.11088 -0.153 -0.1118 C -0.15742 -0.11643 -0.1599 -0.11828 -0.16328 -0.12731 C -0.1638 -0.1287 -0.16419 -0.13032 -0.16485 -0.13125 C -0.16537 -0.13241 -0.16628 -0.13287 -0.16706 -0.13403 C -0.1681 -0.13565 -0.16901 -0.1375 -0.16992 -0.13912 L -0.17357 -0.14583 C -0.17435 -0.14699 -0.175 -0.14861 -0.17578 -0.14953 L -0.178 -0.15231 C -0.18151 -0.16041 -0.1793 -0.15602 -0.18464 -0.16528 L -0.18828 -0.17199 C -0.18906 -0.17315 -0.18972 -0.17477 -0.1905 -0.17569 L -0.19271 -0.17847 C -0.19297 -0.17963 -0.19297 -0.18125 -0.19349 -0.18241 C -0.19597 -0.18819 -0.1987 -0.18935 -0.20013 -0.19676 C -0.20026 -0.19791 -0.20065 -0.1993 -0.20078 -0.20069 C -0.2013 -0.20416 -0.20222 -0.21111 -0.20222 -0.21111 C -0.20208 -0.21412 -0.20261 -0.21782 -0.20156 -0.22037 C -0.20078 -0.22199 -0.19896 -0.2206 -0.19792 -0.22153 C -0.19649 -0.22268 -0.19531 -0.22778 -0.19492 -0.2294 C -0.1944 -0.23194 -0.19388 -0.23449 -0.19349 -0.23727 C -0.19323 -0.23889 -0.19258 -0.24444 -0.19193 -0.24629 C -0.19154 -0.24791 -0.19089 -0.24884 -0.1905 -0.25023 C -0.18998 -0.25254 -0.18945 -0.25463 -0.18906 -0.25694 C -0.18867 -0.25856 -0.18867 -0.26041 -0.18828 -0.26203 C -0.18776 -0.26435 -0.18685 -0.26643 -0.18607 -0.26875 C -0.18477 -0.27291 -0.18425 -0.27639 -0.18242 -0.28032 C -0.18164 -0.28241 -0.18047 -0.28379 -0.17943 -0.28565 C -0.1793 -0.28703 -0.17917 -0.28842 -0.17878 -0.28958 C -0.17162 -0.30648 -0.178 -0.28958 -0.17292 -0.29861 C -0.17175 -0.30069 -0.17123 -0.30347 -0.16992 -0.30532 C -0.16914 -0.30625 -0.16797 -0.30602 -0.16706 -0.30648 C -0.16289 -0.31389 -0.16419 -0.31227 -0.15599 -0.31828 C -0.13724 -0.33217 -0.14909 -0.32477 -0.1405 -0.3287 C -0.1388 -0.32963 -0.13711 -0.33032 -0.13542 -0.33148 C -0.13268 -0.3331 -0.13008 -0.33518 -0.12735 -0.33657 C -0.12292 -0.33866 -0.11849 -0.34004 -0.11406 -0.3419 C -0.11328 -0.34213 -0.11263 -0.34282 -0.11185 -0.34328 C -0.10899 -0.34421 -0.10599 -0.34491 -0.103 -0.34583 C -0.09779 -0.34884 -0.09544 -0.35046 -0.08906 -0.35231 C -0.08451 -0.3537 -0.07982 -0.35416 -0.07513 -0.35486 C -0.06953 -0.35741 -0.07227 -0.35648 -0.06328 -0.35879 C -0.05899 -0.36018 -0.05534 -0.36088 -0.05091 -0.36157 C -0.04688 -0.36203 -0.04297 -0.36227 -0.03906 -0.36273 C -0.03841 -0.36319 -0.03763 -0.36412 -0.03685 -0.36412 C -0.01042 -0.36412 -0.01758 -0.36782 -0.00677 -0.36157 C -0.00625 -0.36065 -0.00586 -0.35972 -0.00521 -0.35879 C -0.00248 -0.35486 -0.00274 -0.35741 -0.00013 -0.35092 C 0.00143 -0.34722 0.0039 -0.34166 0.00508 -0.33796 C 0.00586 -0.33495 0.00638 -0.33171 0.00716 -0.3287 C 0.00768 -0.32731 0.00833 -0.32616 0.00872 -0.32477 C 0.01015 -0.31991 0.00989 -0.31898 0.01094 -0.31435 C 0.01211 -0.30879 0.01354 -0.30324 0.01458 -0.29745 C 0.0151 -0.29467 0.01575 -0.29236 0.01601 -0.28958 L 0.0168 -0.28171 C 0.01653 -0.27222 0.01667 -0.2625 0.01601 -0.25301 C 0.01588 -0.25139 0.01549 -0.24907 0.01458 -0.24907 C 0.01015 -0.24815 0.00573 -0.25 0.0013 -0.25023 C -0.00026 -0.25139 -0.00326 -0.25301 -0.00456 -0.25416 C -0.0086 -0.25833 -0.00625 -0.25694 -0.00899 -0.26088 C -0.00964 -0.2618 -0.01042 -0.2625 -0.0112 -0.26342 C -0.01224 -0.26504 -0.01302 -0.2669 -0.01406 -0.26875 C -0.01524 -0.2706 -0.01667 -0.27199 -0.01771 -0.27384 C -0.01888 -0.27592 -0.01966 -0.27824 -0.0207 -0.28032 C -0.02539 -0.29004 -0.01758 -0.27222 -0.02435 -0.28819 C -0.02461 -0.28958 -0.02474 -0.29097 -0.02513 -0.29213 C -0.02604 -0.29514 -0.02865 -0.30046 -0.02956 -0.30254 C -0.0306 -0.30509 -0.0319 -0.30741 -0.03242 -0.31041 L -0.03542 -0.32616 C -0.03542 -0.32616 -0.03685 -0.33403 -0.03685 -0.33403 C -0.03711 -0.33657 -0.03737 -0.33935 -0.03763 -0.3419 C -0.03789 -0.34491 -0.03802 -0.34791 -0.03841 -0.35092 C -0.03854 -0.35324 -0.0388 -0.35532 -0.03906 -0.35764 C -0.0388 -0.3662 -0.0388 -0.375 -0.03841 -0.38379 C -0.03828 -0.38518 -0.03789 -0.38634 -0.03763 -0.38773 C -0.03711 -0.38981 -0.03672 -0.39213 -0.0362 -0.39421 C -0.03125 -0.41157 -0.03711 -0.38889 -0.03021 -0.40717 C -0.02774 -0.41389 -0.03008 -0.40879 -0.02656 -0.41389 C -0.02292 -0.41898 -0.02813 -0.41412 -0.02149 -0.42153 C -0.02083 -0.42245 -0.01992 -0.42245 -0.01927 -0.42291 C -0.01771 -0.42477 -0.01641 -0.42662 -0.01485 -0.42824 C -0.01419 -0.42893 -0.01328 -0.42893 -0.01263 -0.4294 C -0.01068 -0.43102 -0.00873 -0.4331 -0.00677 -0.43472 C -0.00599 -0.43518 -0.00521 -0.43541 -0.00456 -0.43611 C -0.00039 -0.43889 0.00377 -0.44213 0.00794 -0.44514 C 0.00989 -0.44653 0.01185 -0.44838 0.0138 -0.44907 C 0.0151 -0.44953 0.01627 -0.44977 0.01758 -0.45046 C 0.01953 -0.45139 0.02135 -0.45324 0.02344 -0.4544 C 0.02747 -0.45648 0.03177 -0.45717 0.03594 -0.45949 C 0.04362 -0.46412 0.03698 -0.46041 0.04622 -0.46481 C 0.04792 -0.46551 0.04961 -0.46666 0.0513 -0.46736 C 0.05403 -0.46852 0.05677 -0.46898 0.05937 -0.46991 C 0.06042 -0.47037 0.06133 -0.47106 0.06237 -0.47129 C 0.06653 -0.47268 0.0707 -0.47361 0.07487 -0.47523 C 0.08008 -0.47708 0.08515 -0.47986 0.09023 -0.48171 C 0.09153 -0.48217 0.09271 -0.48264 0.09401 -0.4831 L 0.10794 -0.48703 C 0.10898 -0.48727 0.10989 -0.48796 0.11094 -0.48842 C 0.11263 -0.48889 0.11432 -0.48889 0.11601 -0.48958 C 0.1388 -0.49815 0.10716 -0.48842 0.1388 -0.49884 C 0.14349 -0.50023 0.14818 -0.50116 0.15273 -0.50278 C 0.15377 -0.50301 0.15469 -0.5037 0.15573 -0.50393 C 0.15846 -0.50486 0.1612 -0.50555 0.1638 -0.50671 C 0.16627 -0.50764 0.16862 -0.50949 0.17109 -0.51065 C 0.17305 -0.51134 0.17513 -0.51134 0.17708 -0.5118 C 0.17969 -0.51273 0.17956 -0.51273 0.18151 -0.51435 L 0.18151 -0.51435 L 0.18151 -0.51435 " pathEditMode="relative" ptsTypes="AAAAAAAAAAAAAAAAAAAAAAAAAAAAAAAAAAAAAAAAAAAAAAAAAAAAAAAAAAAAAAAAAAAAAAAAAAAAAAAAAAAAAAAAAAAAAAAAAAAAAAAAAAAAAAAAAAAAAAAAAAAAAAAAAAAAAAAAAAAAAAAAA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64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48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 요소</a:t>
            </a:r>
            <a:r>
              <a:rPr lang="en-US" altLang="ko-KR" sz="48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8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무결성</a:t>
            </a:r>
          </a:p>
        </p:txBody>
      </p:sp>
    </p:spTree>
    <p:extLst>
      <p:ext uri="{BB962C8B-B14F-4D97-AF65-F5344CB8AC3E}">
        <p14:creationId xmlns:p14="http://schemas.microsoft.com/office/powerpoint/2010/main" val="110015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660C8-D50A-4B71-8F13-A37ECC01A097}"/>
              </a:ext>
            </a:extLst>
          </p:cNvPr>
          <p:cNvSpPr txBox="1"/>
          <p:nvPr/>
        </p:nvSpPr>
        <p:spPr>
          <a:xfrm>
            <a:off x="172122" y="311972"/>
            <a:ext cx="447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2</a:t>
            </a:r>
            <a:r>
              <a:rPr lang="ko-KR" altLang="en-US" sz="3200" dirty="0">
                <a:latin typeface="+mj-lt"/>
              </a:rPr>
              <a:t>대 요소</a:t>
            </a:r>
            <a:r>
              <a:rPr lang="en-US" altLang="ko-KR" sz="3200" dirty="0">
                <a:latin typeface="+mj-lt"/>
              </a:rPr>
              <a:t>: </a:t>
            </a:r>
            <a:r>
              <a:rPr lang="ko-KR" altLang="en-US" sz="3200" dirty="0">
                <a:latin typeface="+mj-lt"/>
              </a:rPr>
              <a:t>무결성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1D1D05-3125-46E3-A4BE-E76BF9E2F04B}"/>
              </a:ext>
            </a:extLst>
          </p:cNvPr>
          <p:cNvSpPr/>
          <p:nvPr/>
        </p:nvSpPr>
        <p:spPr>
          <a:xfrm>
            <a:off x="3858409" y="2736476"/>
            <a:ext cx="4475182" cy="1385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무결성</a:t>
            </a:r>
          </a:p>
        </p:txBody>
      </p:sp>
      <p:pic>
        <p:nvPicPr>
          <p:cNvPr id="5" name="그림 4" descr="영국 남성 기업인">
            <a:extLst>
              <a:ext uri="{FF2B5EF4-FFF2-40B4-BE49-F238E27FC236}">
                <a16:creationId xmlns:a16="http://schemas.microsoft.com/office/drawing/2014/main" id="{58168DD4-50D0-44B3-9046-576FFA8C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14" y="4300369"/>
            <a:ext cx="838454" cy="2511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FD4C-900D-4DDA-8282-171F7011A3D8}"/>
              </a:ext>
            </a:extLst>
          </p:cNvPr>
          <p:cNvSpPr txBox="1"/>
          <p:nvPr/>
        </p:nvSpPr>
        <p:spPr>
          <a:xfrm>
            <a:off x="2130013" y="4389121"/>
            <a:ext cx="17283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권한 보유자</a:t>
            </a:r>
            <a:r>
              <a:rPr lang="en-US" altLang="ko-KR" dirty="0"/>
              <a:t>=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7CE218-9BC1-41EA-B0B7-47103270B6F7}"/>
              </a:ext>
            </a:extLst>
          </p:cNvPr>
          <p:cNvCxnSpPr>
            <a:cxnSpLocks/>
          </p:cNvCxnSpPr>
          <p:nvPr/>
        </p:nvCxnSpPr>
        <p:spPr>
          <a:xfrm flipV="1">
            <a:off x="4177553" y="3827929"/>
            <a:ext cx="1443318" cy="1093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A82728-01BD-4A64-9620-2B7C99C6226E}"/>
              </a:ext>
            </a:extLst>
          </p:cNvPr>
          <p:cNvSpPr/>
          <p:nvPr/>
        </p:nvSpPr>
        <p:spPr>
          <a:xfrm>
            <a:off x="3858409" y="2736476"/>
            <a:ext cx="4475182" cy="1385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정보가 변경 되었습니다</a:t>
            </a:r>
            <a:r>
              <a:rPr lang="en-US" altLang="ko-KR" sz="3200" dirty="0">
                <a:solidFill>
                  <a:schemeClr val="tx1"/>
                </a:solidFill>
              </a:rPr>
              <a:t>.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13" name="그림 12" descr="영국 남성 기업인">
            <a:extLst>
              <a:ext uri="{FF2B5EF4-FFF2-40B4-BE49-F238E27FC236}">
                <a16:creationId xmlns:a16="http://schemas.microsoft.com/office/drawing/2014/main" id="{093689D1-3126-434B-9E83-EFF79EE14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79" y="4300368"/>
            <a:ext cx="838454" cy="2511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D42A04-E4C0-4F1C-9D0D-5FBC89665806}"/>
              </a:ext>
            </a:extLst>
          </p:cNvPr>
          <p:cNvSpPr txBox="1"/>
          <p:nvPr/>
        </p:nvSpPr>
        <p:spPr>
          <a:xfrm>
            <a:off x="8469532" y="4300368"/>
            <a:ext cx="184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r>
              <a:rPr lang="ko-KR" altLang="en-US" dirty="0"/>
              <a:t>권한 미보유자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E91A707-C08B-4511-93A0-AFEECABA36F0}"/>
              </a:ext>
            </a:extLst>
          </p:cNvPr>
          <p:cNvCxnSpPr>
            <a:cxnSpLocks/>
          </p:cNvCxnSpPr>
          <p:nvPr/>
        </p:nvCxnSpPr>
        <p:spPr>
          <a:xfrm flipH="1" flipV="1">
            <a:off x="6508376" y="3974726"/>
            <a:ext cx="1442260" cy="872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AA108D-72B3-41B5-9F38-F2423331A79B}"/>
              </a:ext>
            </a:extLst>
          </p:cNvPr>
          <p:cNvSpPr txBox="1"/>
          <p:nvPr/>
        </p:nvSpPr>
        <p:spPr>
          <a:xfrm>
            <a:off x="5940015" y="4005431"/>
            <a:ext cx="85702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</a:t>
            </a:r>
            <a:r>
              <a:rPr lang="en-US" altLang="ko-KR" dirty="0"/>
              <a:t>X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74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4" grpId="0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rgbClr val="64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87FA4-7B47-46CD-810F-491EB77B445A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대 요소</a:t>
            </a:r>
            <a:r>
              <a:rPr lang="en-US" altLang="ko-KR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8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가용성</a:t>
            </a:r>
          </a:p>
        </p:txBody>
      </p:sp>
    </p:spTree>
    <p:extLst>
      <p:ext uri="{BB962C8B-B14F-4D97-AF65-F5344CB8AC3E}">
        <p14:creationId xmlns:p14="http://schemas.microsoft.com/office/powerpoint/2010/main" val="30573121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02441"/>
      </a:dk2>
      <a:lt2>
        <a:srgbClr val="E8E4E2"/>
      </a:lt2>
      <a:accent1>
        <a:srgbClr val="64AACD"/>
      </a:accent1>
      <a:accent2>
        <a:srgbClr val="6A83CF"/>
      </a:accent2>
      <a:accent3>
        <a:srgbClr val="9285D8"/>
      </a:accent3>
      <a:accent4>
        <a:srgbClr val="A56ACF"/>
      </a:accent4>
      <a:accent5>
        <a:srgbClr val="D785D8"/>
      </a:accent5>
      <a:accent6>
        <a:srgbClr val="CF6AA5"/>
      </a:accent6>
      <a:hlink>
        <a:srgbClr val="A8765E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1503</Words>
  <Application>Microsoft Office PowerPoint</Application>
  <PresentationFormat>와이드스크린</PresentationFormat>
  <Paragraphs>343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Elephant</vt:lpstr>
      <vt:lpstr>BrushVTI</vt:lpstr>
      <vt:lpstr>보안관제사가 되기 위한 기본 지식?</vt:lpstr>
      <vt:lpstr>목차</vt:lpstr>
      <vt:lpstr>들어가기 전에…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보안관제사가 되기 위한 기본 지식?</dc:title>
  <dc:creator>김 민규</dc:creator>
  <cp:lastModifiedBy>김 민규</cp:lastModifiedBy>
  <cp:revision>1</cp:revision>
  <dcterms:created xsi:type="dcterms:W3CDTF">2020-04-24T12:04:55Z</dcterms:created>
  <dcterms:modified xsi:type="dcterms:W3CDTF">2020-04-24T12:06:32Z</dcterms:modified>
</cp:coreProperties>
</file>